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7" r:id="rId3"/>
    <p:sldId id="264" r:id="rId4"/>
    <p:sldId id="302" r:id="rId5"/>
    <p:sldId id="259" r:id="rId6"/>
    <p:sldId id="289" r:id="rId7"/>
    <p:sldId id="303" r:id="rId8"/>
    <p:sldId id="274" r:id="rId9"/>
    <p:sldId id="277" r:id="rId10"/>
    <p:sldId id="308" r:id="rId11"/>
    <p:sldId id="278" r:id="rId12"/>
    <p:sldId id="279" r:id="rId13"/>
    <p:sldId id="280" r:id="rId14"/>
    <p:sldId id="285" r:id="rId15"/>
    <p:sldId id="287" r:id="rId16"/>
    <p:sldId id="282" r:id="rId17"/>
    <p:sldId id="305" r:id="rId18"/>
    <p:sldId id="304" r:id="rId19"/>
    <p:sldId id="291" r:id="rId20"/>
    <p:sldId id="292" r:id="rId21"/>
    <p:sldId id="290" r:id="rId22"/>
    <p:sldId id="294" r:id="rId23"/>
    <p:sldId id="309" r:id="rId24"/>
    <p:sldId id="306"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000"/>
    <a:srgbClr val="009D2A"/>
    <a:srgbClr val="214D98"/>
    <a:srgbClr val="00ABEB"/>
    <a:srgbClr val="27170D"/>
    <a:srgbClr val="FFFFFF"/>
    <a:srgbClr val="5AC7E1"/>
    <a:srgbClr val="1565C1"/>
    <a:srgbClr val="F69939"/>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0"/>
    <p:restoredTop sz="88341"/>
  </p:normalViewPr>
  <p:slideViewPr>
    <p:cSldViewPr snapToGrid="0" snapToObjects="1" showGuides="1">
      <p:cViewPr varScale="1">
        <p:scale>
          <a:sx n="84" d="100"/>
          <a:sy n="84" d="100"/>
        </p:scale>
        <p:origin x="184" y="472"/>
      </p:cViewPr>
      <p:guideLst>
        <p:guide orient="horz" pos="2160"/>
        <p:guide pos="384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tx2"/>
              </a:solidFill>
              <a:latin typeface="+mn-lt"/>
              <a:ea typeface="+mn-ea"/>
              <a:cs typeface="+mn-cs"/>
            </a:defRPr>
          </a:pPr>
          <a:endParaRPr lang="ja-JP"/>
        </a:p>
      </c:txPr>
    </c:title>
    <c:autoTitleDeleted val="0"/>
    <c:plotArea>
      <c:layout/>
      <c:pieChart>
        <c:varyColors val="1"/>
        <c:ser>
          <c:idx val="0"/>
          <c:order val="0"/>
          <c:tx>
            <c:strRef>
              <c:f>Sheet1!$B$1</c:f>
              <c:strCache>
                <c:ptCount val="1"/>
                <c:pt idx="0">
                  <c:v>ある１週間のスケジュール</c:v>
                </c:pt>
              </c:strCache>
            </c:strRef>
          </c:tx>
          <c:spPr>
            <a:ln>
              <a:noFill/>
            </a:ln>
            <a:effectLst>
              <a:outerShdw blurRad="50800" dist="38100" algn="l" rotWithShape="0">
                <a:prstClr val="black">
                  <a:alpha val="40000"/>
                </a:prstClr>
              </a:outerShdw>
            </a:effectLst>
          </c:spPr>
          <c:dPt>
            <c:idx val="0"/>
            <c:bubble3D val="0"/>
            <c:spPr>
              <a:solidFill>
                <a:schemeClr val="accent1"/>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1-FDE4-CC4B-AF30-1CFE12CAFEC3}"/>
              </c:ext>
            </c:extLst>
          </c:dPt>
          <c:dPt>
            <c:idx val="1"/>
            <c:bubble3D val="0"/>
            <c:spPr>
              <a:solidFill>
                <a:schemeClr val="accent2"/>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3-FDE4-CC4B-AF30-1CFE12CAFEC3}"/>
              </c:ext>
            </c:extLst>
          </c:dPt>
          <c:dPt>
            <c:idx val="2"/>
            <c:bubble3D val="0"/>
            <c:spPr>
              <a:solidFill>
                <a:schemeClr val="accent3"/>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5-FDE4-CC4B-AF30-1CFE12CAFEC3}"/>
              </c:ext>
            </c:extLst>
          </c:dPt>
          <c:dPt>
            <c:idx val="3"/>
            <c:bubble3D val="0"/>
            <c:spPr>
              <a:solidFill>
                <a:schemeClr val="accent4"/>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1-4C29-C14A-A575-F79269A1C776}"/>
              </c:ext>
            </c:extLst>
          </c:dPt>
          <c:dPt>
            <c:idx val="4"/>
            <c:bubble3D val="0"/>
            <c:spPr>
              <a:solidFill>
                <a:schemeClr val="accent5"/>
              </a:solidFill>
              <a:ln>
                <a:noFill/>
              </a:ln>
              <a:effectLst>
                <a:outerShdw blurRad="50800" dist="38100" algn="l" rotWithShape="0">
                  <a:prstClr val="black">
                    <a:alpha val="40000"/>
                  </a:prstClr>
                </a:outerShdw>
              </a:effectLst>
            </c:spPr>
            <c:extLst>
              <c:ext xmlns:c16="http://schemas.microsoft.com/office/drawing/2014/chart" uri="{C3380CC4-5D6E-409C-BE32-E72D297353CC}">
                <c16:uniqueId val="{00000009-FDE4-CC4B-AF30-1CFE12CAFEC3}"/>
              </c:ext>
            </c:extLst>
          </c:dPt>
          <c:dLbls>
            <c:dLbl>
              <c:idx val="3"/>
              <c:layout>
                <c:manualLayout>
                  <c:x val="7.5093503937007811E-2"/>
                  <c:y val="0.1666217909312382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29-C14A-A575-F79269A1C776}"/>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ja-JP"/>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データ分析</c:v>
                </c:pt>
                <c:pt idx="1">
                  <c:v>ミーティング</c:v>
                </c:pt>
                <c:pt idx="2">
                  <c:v>UI開発</c:v>
                </c:pt>
                <c:pt idx="3">
                  <c:v>資料作成</c:v>
                </c:pt>
                <c:pt idx="4">
                  <c:v>健康診断</c:v>
                </c:pt>
              </c:strCache>
            </c:strRef>
          </c:cat>
          <c:val>
            <c:numRef>
              <c:f>Sheet1!$B$2:$B$6</c:f>
              <c:numCache>
                <c:formatCode>General</c:formatCode>
                <c:ptCount val="5"/>
                <c:pt idx="0">
                  <c:v>24</c:v>
                </c:pt>
                <c:pt idx="1">
                  <c:v>5</c:v>
                </c:pt>
                <c:pt idx="2">
                  <c:v>6</c:v>
                </c:pt>
                <c:pt idx="3">
                  <c:v>4</c:v>
                </c:pt>
                <c:pt idx="4">
                  <c:v>1</c:v>
                </c:pt>
              </c:numCache>
            </c:numRef>
          </c:val>
          <c:extLst>
            <c:ext xmlns:c16="http://schemas.microsoft.com/office/drawing/2014/chart" uri="{C3380CC4-5D6E-409C-BE32-E72D297353CC}">
              <c16:uniqueId val="{00000000-4C29-C14A-A575-F79269A1C776}"/>
            </c:ext>
          </c:extLst>
        </c:ser>
        <c:dLbls>
          <c:dLblPos val="ctr"/>
          <c:showLegendKey val="0"/>
          <c:showVal val="0"/>
          <c:showCatName val="1"/>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6T10:26:04.421"/>
    </inkml:context>
    <inkml:brush xml:id="br0">
      <inkml:brushProperty name="width" value="0.35" units="cm"/>
      <inkml:brushProperty name="height" value="2.1" units="cm"/>
      <inkml:brushProperty name="color" value="#DA3764"/>
      <inkml:brushProperty name="inkEffects" value="pencil"/>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6T10:26:04.421"/>
    </inkml:context>
    <inkml:brush xml:id="br0">
      <inkml:brushProperty name="width" value="0.35" units="cm"/>
      <inkml:brushProperty name="height" value="2.1" units="cm"/>
      <inkml:brushProperty name="color" value="#DA3764"/>
      <inkml:brushProperty name="inkEffects" value="pencil"/>
    </inkml:brush>
  </inkml:definitions>
  <inkml:trace contextRef="#ctx0" brushRef="#br0">0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6T10:26:04.421"/>
    </inkml:context>
    <inkml:brush xml:id="br0">
      <inkml:brushProperty name="width" value="0.35" units="cm"/>
      <inkml:brushProperty name="height" value="2.1" units="cm"/>
      <inkml:brushProperty name="color" value="#DA3764"/>
      <inkml:brushProperty name="inkEffects" value="pencil"/>
    </inkml:brush>
  </inkml:definitions>
  <inkml:trace contextRef="#ctx0" brushRef="#br0">0 0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6T10:26:04.421"/>
    </inkml:context>
    <inkml:brush xml:id="br0">
      <inkml:brushProperty name="width" value="0.35" units="cm"/>
      <inkml:brushProperty name="height" value="2.1" units="cm"/>
      <inkml:brushProperty name="color" value="#DA3764"/>
      <inkml:brushProperty name="inkEffects" value="pencil"/>
    </inkml:brush>
  </inkml:definitions>
  <inkml:trace contextRef="#ctx0" brushRef="#br0">0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BB77D-79FA-D741-854A-9676DD58C6B8}" type="datetimeFigureOut">
              <a:rPr kumimoji="1" lang="ja-JP" altLang="en-US" smtClean="0"/>
              <a:t>2019/10/11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E47C62-5832-5248-B5D0-5A55695376BB}" type="slidenum">
              <a:rPr kumimoji="1" lang="ja-JP" altLang="en-US" smtClean="0"/>
              <a:t>‹#›</a:t>
            </a:fld>
            <a:endParaRPr kumimoji="1" lang="ja-JP" altLang="en-US"/>
          </a:p>
        </p:txBody>
      </p:sp>
    </p:spTree>
    <p:extLst>
      <p:ext uri="{BB962C8B-B14F-4D97-AF65-F5344CB8AC3E}">
        <p14:creationId xmlns:p14="http://schemas.microsoft.com/office/powerpoint/2010/main" val="355556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4</a:t>
            </a:fld>
            <a:endParaRPr kumimoji="1" lang="ja-JP" altLang="en-US"/>
          </a:p>
        </p:txBody>
      </p:sp>
    </p:spTree>
    <p:extLst>
      <p:ext uri="{BB962C8B-B14F-4D97-AF65-F5344CB8AC3E}">
        <p14:creationId xmlns:p14="http://schemas.microsoft.com/office/powerpoint/2010/main" val="309236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7</a:t>
            </a:fld>
            <a:endParaRPr kumimoji="1" lang="ja-JP" altLang="en-US"/>
          </a:p>
        </p:txBody>
      </p:sp>
    </p:spTree>
    <p:extLst>
      <p:ext uri="{BB962C8B-B14F-4D97-AF65-F5344CB8AC3E}">
        <p14:creationId xmlns:p14="http://schemas.microsoft.com/office/powerpoint/2010/main" val="88273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8</a:t>
            </a:fld>
            <a:endParaRPr kumimoji="1" lang="ja-JP" altLang="en-US"/>
          </a:p>
        </p:txBody>
      </p:sp>
    </p:spTree>
    <p:extLst>
      <p:ext uri="{BB962C8B-B14F-4D97-AF65-F5344CB8AC3E}">
        <p14:creationId xmlns:p14="http://schemas.microsoft.com/office/powerpoint/2010/main" val="276082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11</a:t>
            </a:fld>
            <a:endParaRPr kumimoji="1" lang="ja-JP" altLang="en-US"/>
          </a:p>
        </p:txBody>
      </p:sp>
    </p:spTree>
    <p:extLst>
      <p:ext uri="{BB962C8B-B14F-4D97-AF65-F5344CB8AC3E}">
        <p14:creationId xmlns:p14="http://schemas.microsoft.com/office/powerpoint/2010/main" val="2876414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13</a:t>
            </a:fld>
            <a:endParaRPr kumimoji="1" lang="ja-JP" altLang="en-US"/>
          </a:p>
        </p:txBody>
      </p:sp>
    </p:spTree>
    <p:extLst>
      <p:ext uri="{BB962C8B-B14F-4D97-AF65-F5344CB8AC3E}">
        <p14:creationId xmlns:p14="http://schemas.microsoft.com/office/powerpoint/2010/main" val="281694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15</a:t>
            </a:fld>
            <a:endParaRPr kumimoji="1" lang="ja-JP" altLang="en-US"/>
          </a:p>
        </p:txBody>
      </p:sp>
    </p:spTree>
    <p:extLst>
      <p:ext uri="{BB962C8B-B14F-4D97-AF65-F5344CB8AC3E}">
        <p14:creationId xmlns:p14="http://schemas.microsoft.com/office/powerpoint/2010/main" val="2092590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16</a:t>
            </a:fld>
            <a:endParaRPr kumimoji="1" lang="ja-JP" altLang="en-US"/>
          </a:p>
        </p:txBody>
      </p:sp>
    </p:spTree>
    <p:extLst>
      <p:ext uri="{BB962C8B-B14F-4D97-AF65-F5344CB8AC3E}">
        <p14:creationId xmlns:p14="http://schemas.microsoft.com/office/powerpoint/2010/main" val="14952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20</a:t>
            </a:fld>
            <a:endParaRPr kumimoji="1" lang="ja-JP" altLang="en-US"/>
          </a:p>
        </p:txBody>
      </p:sp>
    </p:spTree>
    <p:extLst>
      <p:ext uri="{BB962C8B-B14F-4D97-AF65-F5344CB8AC3E}">
        <p14:creationId xmlns:p14="http://schemas.microsoft.com/office/powerpoint/2010/main" val="920709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FE47C62-5832-5248-B5D0-5A55695376BB}" type="slidenum">
              <a:rPr kumimoji="1" lang="ja-JP" altLang="en-US" smtClean="0"/>
              <a:t>24</a:t>
            </a:fld>
            <a:endParaRPr kumimoji="1" lang="ja-JP" altLang="en-US"/>
          </a:p>
        </p:txBody>
      </p:sp>
    </p:spTree>
    <p:extLst>
      <p:ext uri="{BB962C8B-B14F-4D97-AF65-F5344CB8AC3E}">
        <p14:creationId xmlns:p14="http://schemas.microsoft.com/office/powerpoint/2010/main" val="1675727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rgbClr val="EEEEEE"/>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1FCD3-0EA0-2241-BA67-473E2B43A59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E8C591-01EF-4E4A-A0AD-3C19489BB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円/楕円 6">
            <a:extLst>
              <a:ext uri="{FF2B5EF4-FFF2-40B4-BE49-F238E27FC236}">
                <a16:creationId xmlns:a16="http://schemas.microsoft.com/office/drawing/2014/main" id="{3B52FBAE-1D8C-4140-ADF0-E13B93513F80}"/>
              </a:ext>
            </a:extLst>
          </p:cNvPr>
          <p:cNvSpPr/>
          <p:nvPr userDrawn="1"/>
        </p:nvSpPr>
        <p:spPr>
          <a:xfrm>
            <a:off x="0" y="-1160065"/>
            <a:ext cx="914400" cy="914400"/>
          </a:xfrm>
          <a:prstGeom prst="ellipse">
            <a:avLst/>
          </a:prstGeom>
          <a:solidFill>
            <a:srgbClr val="DA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ED2F302-77C0-5B49-9AB3-DAB75C837697}"/>
              </a:ext>
            </a:extLst>
          </p:cNvPr>
          <p:cNvSpPr/>
          <p:nvPr userDrawn="1"/>
        </p:nvSpPr>
        <p:spPr>
          <a:xfrm>
            <a:off x="1066800" y="-1160065"/>
            <a:ext cx="914400" cy="914400"/>
          </a:xfrm>
          <a:prstGeom prst="ellipse">
            <a:avLst/>
          </a:prstGeom>
          <a:solidFill>
            <a:srgbClr val="67A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FF502EE2-AC25-8248-A19A-A85AF2C36CE1}"/>
              </a:ext>
            </a:extLst>
          </p:cNvPr>
          <p:cNvSpPr/>
          <p:nvPr userDrawn="1"/>
        </p:nvSpPr>
        <p:spPr>
          <a:xfrm>
            <a:off x="2209800" y="-1160065"/>
            <a:ext cx="914400" cy="914400"/>
          </a:xfrm>
          <a:prstGeom prst="ellipse">
            <a:avLst/>
          </a:prstGeom>
          <a:solidFill>
            <a:srgbClr val="5AC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580807CB-E734-3B4E-9D98-AB7EB193C295}"/>
              </a:ext>
            </a:extLst>
          </p:cNvPr>
          <p:cNvSpPr/>
          <p:nvPr userDrawn="1"/>
        </p:nvSpPr>
        <p:spPr>
          <a:xfrm>
            <a:off x="3352800" y="-1160065"/>
            <a:ext cx="914400" cy="914400"/>
          </a:xfrm>
          <a:prstGeom prst="ellipse">
            <a:avLst/>
          </a:prstGeom>
          <a:solidFill>
            <a:srgbClr val="F6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549343C-F4E4-1446-8BF8-2D6A760C83C9}"/>
              </a:ext>
            </a:extLst>
          </p:cNvPr>
          <p:cNvPicPr>
            <a:picLocks noChangeAspect="1"/>
          </p:cNvPicPr>
          <p:nvPr userDrawn="1"/>
        </p:nvPicPr>
        <p:blipFill>
          <a:blip r:embed="rId2"/>
          <a:stretch>
            <a:fillRect/>
          </a:stretch>
        </p:blipFill>
        <p:spPr>
          <a:xfrm>
            <a:off x="5321300" y="5295378"/>
            <a:ext cx="1549400" cy="1549400"/>
          </a:xfrm>
          <a:prstGeom prst="rect">
            <a:avLst/>
          </a:prstGeom>
        </p:spPr>
      </p:pic>
    </p:spTree>
    <p:extLst>
      <p:ext uri="{BB962C8B-B14F-4D97-AF65-F5344CB8AC3E}">
        <p14:creationId xmlns:p14="http://schemas.microsoft.com/office/powerpoint/2010/main" val="119731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A5962-EF3F-3246-B555-70168EF4299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AED7E94-DF0F-BC4A-8F0E-A4F3E566EE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62F3DAA-0BB8-D740-9A56-E40433AB7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3B1BE7F-DA71-604F-8647-7EB0B153673A}"/>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0493D77F-393F-9845-873C-C70A2FDF2B2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DA5A1E-3D92-534D-9529-35C423BF8F77}"/>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383371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71F498-63CD-A44C-8EF2-DAD17555213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C8B018-AE20-1A4E-BEB8-66E895366F6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98AC0E-B19C-B84D-95E0-23C0657A2D23}"/>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1F7DC3B9-57E9-7D4C-8EEF-FDC3F7C1B0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ABED8B-0B7B-0D46-B0E9-0F1164FD3415}"/>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380654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DED37AA-3479-2943-9394-6890B6A886E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18F2E03-E32D-C745-812A-E12758A4360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E0F7772-4982-6344-8339-CE674C2E8B35}"/>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4A4ABDB2-F07E-AC45-BF77-9DB42BAA06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1A958D-F56A-5B4F-A6C8-8C838D5FFC71}"/>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211918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D1FCD3-0EA0-2241-BA67-473E2B43A598}"/>
              </a:ext>
            </a:extLst>
          </p:cNvPr>
          <p:cNvSpPr>
            <a:spLocks noGrp="1"/>
          </p:cNvSpPr>
          <p:nvPr>
            <p:ph type="ctrTitle"/>
          </p:nvPr>
        </p:nvSpPr>
        <p:spPr>
          <a:xfrm>
            <a:off x="1524000" y="1122363"/>
            <a:ext cx="9144000" cy="2387600"/>
          </a:xfrm>
        </p:spPr>
        <p:txBody>
          <a:bodyPr anchor="b"/>
          <a:lstStyle>
            <a:lvl1pPr algn="ctr">
              <a:defRPr sz="6000">
                <a:solidFill>
                  <a:srgbClr val="00ABEB"/>
                </a:solidFill>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E8C591-01EF-4E4A-A0AD-3C19489BBCAD}"/>
              </a:ext>
            </a:extLst>
          </p:cNvPr>
          <p:cNvSpPr>
            <a:spLocks noGrp="1"/>
          </p:cNvSpPr>
          <p:nvPr>
            <p:ph type="subTitle" idx="1"/>
          </p:nvPr>
        </p:nvSpPr>
        <p:spPr>
          <a:xfrm>
            <a:off x="1524000" y="3602038"/>
            <a:ext cx="9144000" cy="1655762"/>
          </a:xfrm>
        </p:spPr>
        <p:txBody>
          <a:bodyPr/>
          <a:lstStyle>
            <a:lvl1pPr marL="0" indent="0" algn="ctr">
              <a:buNone/>
              <a:defRPr sz="2400">
                <a:solidFill>
                  <a:srgbClr val="00ABE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7" name="円/楕円 6">
            <a:extLst>
              <a:ext uri="{FF2B5EF4-FFF2-40B4-BE49-F238E27FC236}">
                <a16:creationId xmlns:a16="http://schemas.microsoft.com/office/drawing/2014/main" id="{3B52FBAE-1D8C-4140-ADF0-E13B93513F80}"/>
              </a:ext>
            </a:extLst>
          </p:cNvPr>
          <p:cNvSpPr/>
          <p:nvPr userDrawn="1"/>
        </p:nvSpPr>
        <p:spPr>
          <a:xfrm>
            <a:off x="0" y="-1160065"/>
            <a:ext cx="914400" cy="914400"/>
          </a:xfrm>
          <a:prstGeom prst="ellipse">
            <a:avLst/>
          </a:prstGeom>
          <a:solidFill>
            <a:srgbClr val="DA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ED2F302-77C0-5B49-9AB3-DAB75C837697}"/>
              </a:ext>
            </a:extLst>
          </p:cNvPr>
          <p:cNvSpPr/>
          <p:nvPr userDrawn="1"/>
        </p:nvSpPr>
        <p:spPr>
          <a:xfrm>
            <a:off x="1066800" y="-1160065"/>
            <a:ext cx="914400" cy="914400"/>
          </a:xfrm>
          <a:prstGeom prst="ellipse">
            <a:avLst/>
          </a:prstGeom>
          <a:solidFill>
            <a:srgbClr val="67A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FF502EE2-AC25-8248-A19A-A85AF2C36CE1}"/>
              </a:ext>
            </a:extLst>
          </p:cNvPr>
          <p:cNvSpPr/>
          <p:nvPr userDrawn="1"/>
        </p:nvSpPr>
        <p:spPr>
          <a:xfrm>
            <a:off x="2209800" y="-1160065"/>
            <a:ext cx="914400" cy="914400"/>
          </a:xfrm>
          <a:prstGeom prst="ellipse">
            <a:avLst/>
          </a:prstGeom>
          <a:solidFill>
            <a:srgbClr val="5AC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580807CB-E734-3B4E-9D98-AB7EB193C295}"/>
              </a:ext>
            </a:extLst>
          </p:cNvPr>
          <p:cNvSpPr/>
          <p:nvPr userDrawn="1"/>
        </p:nvSpPr>
        <p:spPr>
          <a:xfrm>
            <a:off x="3352800" y="-1160065"/>
            <a:ext cx="914400" cy="914400"/>
          </a:xfrm>
          <a:prstGeom prst="ellipse">
            <a:avLst/>
          </a:prstGeom>
          <a:solidFill>
            <a:srgbClr val="F6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D549343C-F4E4-1446-8BF8-2D6A760C83C9}"/>
              </a:ext>
            </a:extLst>
          </p:cNvPr>
          <p:cNvPicPr>
            <a:picLocks noChangeAspect="1"/>
          </p:cNvPicPr>
          <p:nvPr userDrawn="1"/>
        </p:nvPicPr>
        <p:blipFill>
          <a:blip r:embed="rId2"/>
          <a:stretch>
            <a:fillRect/>
          </a:stretch>
        </p:blipFill>
        <p:spPr>
          <a:xfrm>
            <a:off x="5321300" y="5295378"/>
            <a:ext cx="1549400" cy="1549400"/>
          </a:xfrm>
          <a:prstGeom prst="rect">
            <a:avLst/>
          </a:prstGeom>
        </p:spPr>
      </p:pic>
    </p:spTree>
    <p:extLst>
      <p:ext uri="{BB962C8B-B14F-4D97-AF65-F5344CB8AC3E}">
        <p14:creationId xmlns:p14="http://schemas.microsoft.com/office/powerpoint/2010/main" val="1499173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EEEEEE"/>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B8296-D43B-7247-A496-3A47FF50B6D4}"/>
              </a:ext>
            </a:extLst>
          </p:cNvPr>
          <p:cNvSpPr>
            <a:spLocks noGrp="1"/>
          </p:cNvSpPr>
          <p:nvPr>
            <p:ph type="title"/>
          </p:nvPr>
        </p:nvSpPr>
        <p:spPr>
          <a:xfrm>
            <a:off x="288000" y="288041"/>
            <a:ext cx="11616000" cy="1325563"/>
          </a:xfrm>
        </p:spPr>
        <p:txBody>
          <a:bodyPr>
            <a:normAutofit/>
          </a:bodyPr>
          <a:lstStyle>
            <a:lvl1pPr>
              <a:defRPr sz="4000" b="0" i="0">
                <a:latin typeface="Noto Sans" panose="020B0502040504020204" pitchFamily="34" charset="0"/>
                <a:cs typeface="Noto Sans" panose="020B0502040504020204" pitchFamily="34" charset="0"/>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42E970A-5D49-084F-A312-2FD0CC90E102}"/>
              </a:ext>
            </a:extLst>
          </p:cNvPr>
          <p:cNvSpPr>
            <a:spLocks noGrp="1"/>
          </p:cNvSpPr>
          <p:nvPr>
            <p:ph idx="1"/>
          </p:nvPr>
        </p:nvSpPr>
        <p:spPr>
          <a:xfrm>
            <a:off x="288000" y="1901604"/>
            <a:ext cx="11616000" cy="4668396"/>
          </a:xfrm>
        </p:spPr>
        <p:txBody>
          <a:bodyPr>
            <a:normAutofit/>
          </a:bodyPr>
          <a:lstStyle>
            <a:lvl1pPr>
              <a:defRPr sz="3200" b="0" i="0">
                <a:latin typeface="Noto Sans" panose="020B0502040504020204" pitchFamily="34" charset="0"/>
                <a:cs typeface="Noto Sans" panose="020B0502040504020204" pitchFamily="34" charset="0"/>
              </a:defRPr>
            </a:lvl1pPr>
            <a:lvl2pPr>
              <a:defRPr sz="3200" b="0" i="0">
                <a:latin typeface="Noto Sans" panose="020B0502040504020204" pitchFamily="34" charset="0"/>
                <a:cs typeface="Noto Sans" panose="020B0502040504020204" pitchFamily="34" charset="0"/>
              </a:defRPr>
            </a:lvl2pPr>
            <a:lvl3pPr>
              <a:defRPr sz="3200" b="0" i="0">
                <a:latin typeface="Noto Sans" panose="020B0502040504020204" pitchFamily="34" charset="0"/>
                <a:cs typeface="Noto Sans" panose="020B0502040504020204" pitchFamily="34" charset="0"/>
              </a:defRPr>
            </a:lvl3pPr>
            <a:lvl4pPr>
              <a:defRPr sz="3200" b="0" i="0">
                <a:latin typeface="Noto Sans" panose="020B0502040504020204" pitchFamily="34" charset="0"/>
                <a:cs typeface="Noto Sans" panose="020B0502040504020204" pitchFamily="34" charset="0"/>
              </a:defRPr>
            </a:lvl4pPr>
            <a:lvl5pPr>
              <a:defRPr sz="3200" b="0" i="0">
                <a:latin typeface="Noto Sans" panose="020B0502040504020204" pitchFamily="34" charset="0"/>
                <a:cs typeface="Noto Sans" panose="020B0502040504020204" pitchFamily="34" charset="0"/>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円/楕円 6">
            <a:extLst>
              <a:ext uri="{FF2B5EF4-FFF2-40B4-BE49-F238E27FC236}">
                <a16:creationId xmlns:a16="http://schemas.microsoft.com/office/drawing/2014/main" id="{80E95820-A47A-9A4A-A0BF-D9AEFCB5A234}"/>
              </a:ext>
            </a:extLst>
          </p:cNvPr>
          <p:cNvSpPr/>
          <p:nvPr userDrawn="1"/>
        </p:nvSpPr>
        <p:spPr>
          <a:xfrm>
            <a:off x="0" y="-1160065"/>
            <a:ext cx="914400" cy="914400"/>
          </a:xfrm>
          <a:prstGeom prst="ellipse">
            <a:avLst/>
          </a:prstGeom>
          <a:solidFill>
            <a:srgbClr val="DA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E0E9BC80-A6BD-1642-86C1-00516B3EE9EF}"/>
              </a:ext>
            </a:extLst>
          </p:cNvPr>
          <p:cNvSpPr/>
          <p:nvPr userDrawn="1"/>
        </p:nvSpPr>
        <p:spPr>
          <a:xfrm>
            <a:off x="1066800" y="-1160065"/>
            <a:ext cx="914400" cy="914400"/>
          </a:xfrm>
          <a:prstGeom prst="ellipse">
            <a:avLst/>
          </a:prstGeom>
          <a:solidFill>
            <a:srgbClr val="67A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E318A894-C930-634C-9993-880607211F7D}"/>
              </a:ext>
            </a:extLst>
          </p:cNvPr>
          <p:cNvSpPr/>
          <p:nvPr userDrawn="1"/>
        </p:nvSpPr>
        <p:spPr>
          <a:xfrm>
            <a:off x="2209800" y="-1160065"/>
            <a:ext cx="914400" cy="914400"/>
          </a:xfrm>
          <a:prstGeom prst="ellipse">
            <a:avLst/>
          </a:prstGeom>
          <a:solidFill>
            <a:srgbClr val="5AC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159E21BB-50A9-A241-8DF1-4886ED6BAD76}"/>
              </a:ext>
            </a:extLst>
          </p:cNvPr>
          <p:cNvSpPr/>
          <p:nvPr userDrawn="1"/>
        </p:nvSpPr>
        <p:spPr>
          <a:xfrm>
            <a:off x="3352800" y="-1160065"/>
            <a:ext cx="914400" cy="914400"/>
          </a:xfrm>
          <a:prstGeom prst="ellipse">
            <a:avLst/>
          </a:prstGeom>
          <a:solidFill>
            <a:srgbClr val="F69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878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4AE25F-E141-C64E-A440-346B31E6C7B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8CDCEC7-C3F5-EA47-B880-9AA0E7891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4C4B274-ECAB-A745-9522-509D8C8081DB}"/>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23F608D1-4FB7-8942-9ABE-CC3C106971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971F4A5-C22C-E344-8991-C10CA6BB2C9B}"/>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384463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93C5C2-92F0-7947-A6D6-05A3D0F67CB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E196C33-8683-4C46-8062-516B41FDF4A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B80CAE8-D2D6-1B4E-9027-91C382424FB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89D606-5B8E-9F4E-99EF-1BF979B3698A}"/>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D57D3D80-C5F2-D846-82FD-89A81A92FB6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DB767FD-9E38-DA4B-8782-A465FF61F3C1}"/>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346876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C73AB-C07F-534C-AF50-BF49BAA2F4B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AEF46FA-5FC6-D242-82E9-AF949461E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52D4CF8-E437-ED43-A26D-93F922BD077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AD4AF00-0542-1B49-8714-BB90658CFE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7BEF81E-C5C1-A148-B330-37E487B0C1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FB1FBF9-7435-F94C-8B7E-7980CCC606CB}"/>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8" name="フッター プレースホルダー 7">
            <a:extLst>
              <a:ext uri="{FF2B5EF4-FFF2-40B4-BE49-F238E27FC236}">
                <a16:creationId xmlns:a16="http://schemas.microsoft.com/office/drawing/2014/main" id="{D27809EE-A45B-4E4B-97D6-C0BD602CC56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FCFC977-0446-0246-92BA-31CDCE75B05A}"/>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144156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48CDAD-31D2-BE46-ABDA-8ED1D7178D6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B3BA7A-A51C-3F4E-B8C4-B16808478066}"/>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4" name="フッター プレースホルダー 3">
            <a:extLst>
              <a:ext uri="{FF2B5EF4-FFF2-40B4-BE49-F238E27FC236}">
                <a16:creationId xmlns:a16="http://schemas.microsoft.com/office/drawing/2014/main" id="{B4788686-3031-9544-8106-13D0D24797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1D840D8-019E-2341-9DB7-4CFB65AD6CFB}"/>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313945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FF25028-BA1F-EB45-AC0C-620DA94407E1}"/>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3" name="フッター プレースホルダー 2">
            <a:extLst>
              <a:ext uri="{FF2B5EF4-FFF2-40B4-BE49-F238E27FC236}">
                <a16:creationId xmlns:a16="http://schemas.microsoft.com/office/drawing/2014/main" id="{75302089-DFA3-484A-B2E7-4FC186802BD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A9C619D-5ADC-B149-89D6-A43596F2DA6F}"/>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4173984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89367-325E-8340-B69A-519C02957B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7B8DFF3-75DF-6D45-A947-E23AC4AFC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6E75662-56F2-C549-AC09-6B3C8F0DE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159A19C-5FE8-E744-B9F4-1E9D8E641DC4}"/>
              </a:ext>
            </a:extLst>
          </p:cNvPr>
          <p:cNvSpPr>
            <a:spLocks noGrp="1"/>
          </p:cNvSpPr>
          <p:nvPr>
            <p:ph type="dt" sz="half" idx="10"/>
          </p:nvPr>
        </p:nvSpPr>
        <p:spPr/>
        <p:txBody>
          <a:bodyPr/>
          <a:lstStyle/>
          <a:p>
            <a:fld id="{6813A9E8-8EBE-D043-A52D-B9081D0AA23F}" type="datetimeFigureOut">
              <a:rPr kumimoji="1" lang="ja-JP" altLang="en-US" smtClean="0"/>
              <a:t>2019/10/11</a:t>
            </a:fld>
            <a:endParaRPr kumimoji="1" lang="ja-JP" altLang="en-US"/>
          </a:p>
        </p:txBody>
      </p:sp>
      <p:sp>
        <p:nvSpPr>
          <p:cNvPr id="6" name="フッター プレースホルダー 5">
            <a:extLst>
              <a:ext uri="{FF2B5EF4-FFF2-40B4-BE49-F238E27FC236}">
                <a16:creationId xmlns:a16="http://schemas.microsoft.com/office/drawing/2014/main" id="{7DAC9161-8B59-A840-84E2-51B8D08F36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3F5E86-E08E-A84F-B725-B45A0A209CD4}"/>
              </a:ext>
            </a:extLst>
          </p:cNvPr>
          <p:cNvSpPr>
            <a:spLocks noGrp="1"/>
          </p:cNvSpPr>
          <p:nvPr>
            <p:ph type="sldNum" sz="quarter" idx="12"/>
          </p:nvPr>
        </p:nvSpPr>
        <p:spPr/>
        <p:txBody>
          <a:body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2886028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57D623D-7155-BB47-936C-69915B799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C762AC-F857-544F-928D-DDEDD7709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7DCFB7-3AE1-0940-BD48-57A157E9B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13A9E8-8EBE-D043-A52D-B9081D0AA23F}" type="datetimeFigureOut">
              <a:rPr kumimoji="1" lang="ja-JP" altLang="en-US" smtClean="0"/>
              <a:t>2019/10/11</a:t>
            </a:fld>
            <a:endParaRPr kumimoji="1" lang="ja-JP" altLang="en-US"/>
          </a:p>
        </p:txBody>
      </p:sp>
      <p:sp>
        <p:nvSpPr>
          <p:cNvPr id="5" name="フッター プレースホルダー 4">
            <a:extLst>
              <a:ext uri="{FF2B5EF4-FFF2-40B4-BE49-F238E27FC236}">
                <a16:creationId xmlns:a16="http://schemas.microsoft.com/office/drawing/2014/main" id="{8AB67947-F0DF-A44A-91C5-E9BD6D255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5379805-6F02-F34F-98F8-AA8395C6D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5095C-52AE-9A4E-A626-29B0714702F7}" type="slidenum">
              <a:rPr kumimoji="1" lang="ja-JP" altLang="en-US" smtClean="0"/>
              <a:t>‹#›</a:t>
            </a:fld>
            <a:endParaRPr kumimoji="1" lang="ja-JP" altLang="en-US"/>
          </a:p>
        </p:txBody>
      </p:sp>
    </p:spTree>
    <p:extLst>
      <p:ext uri="{BB962C8B-B14F-4D97-AF65-F5344CB8AC3E}">
        <p14:creationId xmlns:p14="http://schemas.microsoft.com/office/powerpoint/2010/main" val="295762766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customXml" Target="../ink/ink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1.tif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jpg"/><Relationship Id="rId7"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53C04-1699-7B42-BE91-4C57A0F31DD3}"/>
              </a:ext>
            </a:extLst>
          </p:cNvPr>
          <p:cNvSpPr>
            <a:spLocks noGrp="1"/>
          </p:cNvSpPr>
          <p:nvPr>
            <p:ph type="ctrTitle"/>
          </p:nvPr>
        </p:nvSpPr>
        <p:spPr/>
        <p:txBody>
          <a:bodyPr/>
          <a:lstStyle/>
          <a:p>
            <a:r>
              <a:rPr kumimoji="1" lang="en-US" altLang="ja-JP" dirty="0"/>
              <a:t>ANY-CUBE × AI</a:t>
            </a:r>
            <a:endParaRPr kumimoji="1" lang="ja-JP" altLang="en-US"/>
          </a:p>
        </p:txBody>
      </p:sp>
      <p:sp>
        <p:nvSpPr>
          <p:cNvPr id="3" name="字幕 2">
            <a:extLst>
              <a:ext uri="{FF2B5EF4-FFF2-40B4-BE49-F238E27FC236}">
                <a16:creationId xmlns:a16="http://schemas.microsoft.com/office/drawing/2014/main" id="{6B8E5606-8022-D54D-AA40-810A6176612F}"/>
              </a:ext>
            </a:extLst>
          </p:cNvPr>
          <p:cNvSpPr>
            <a:spLocks noGrp="1"/>
          </p:cNvSpPr>
          <p:nvPr>
            <p:ph type="subTitle" idx="1"/>
          </p:nvPr>
        </p:nvSpPr>
        <p:spPr/>
        <p:txBody>
          <a:bodyPr/>
          <a:lstStyle/>
          <a:p>
            <a:r>
              <a:rPr kumimoji="1" lang="en-US" altLang="ja-JP" dirty="0"/>
              <a:t>POS</a:t>
            </a:r>
            <a:r>
              <a:rPr kumimoji="1" lang="ja-JP" altLang="en-US"/>
              <a:t>データと</a:t>
            </a:r>
            <a:r>
              <a:rPr kumimoji="1" lang="en-US" altLang="ja-JP" dirty="0"/>
              <a:t>AI</a:t>
            </a:r>
            <a:r>
              <a:rPr kumimoji="1" lang="ja-JP" altLang="en-US"/>
              <a:t>を使ったエコシステム</a:t>
            </a:r>
          </a:p>
        </p:txBody>
      </p:sp>
    </p:spTree>
    <p:extLst>
      <p:ext uri="{BB962C8B-B14F-4D97-AF65-F5344CB8AC3E}">
        <p14:creationId xmlns:p14="http://schemas.microsoft.com/office/powerpoint/2010/main" val="2450524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3E5E907-27DB-AC4F-9107-4AA19B3383DF}"/>
              </a:ext>
            </a:extLst>
          </p:cNvPr>
          <p:cNvPicPr>
            <a:picLocks noGrp="1" noChangeAspect="1"/>
          </p:cNvPicPr>
          <p:nvPr>
            <p:ph idx="1"/>
          </p:nvPr>
        </p:nvPicPr>
        <p:blipFill>
          <a:blip r:embed="rId2"/>
          <a:stretch>
            <a:fillRect/>
          </a:stretch>
        </p:blipFill>
        <p:spPr>
          <a:xfrm>
            <a:off x="-9526" y="0"/>
            <a:ext cx="10306051" cy="6870701"/>
          </a:xfrm>
        </p:spPr>
      </p:pic>
      <p:sp>
        <p:nvSpPr>
          <p:cNvPr id="6" name="正方形/長方形 5">
            <a:extLst>
              <a:ext uri="{FF2B5EF4-FFF2-40B4-BE49-F238E27FC236}">
                <a16:creationId xmlns:a16="http://schemas.microsoft.com/office/drawing/2014/main" id="{7EF54F19-DCFB-AB4C-9366-B01CD1AC9C54}"/>
              </a:ext>
            </a:extLst>
          </p:cNvPr>
          <p:cNvSpPr/>
          <p:nvPr/>
        </p:nvSpPr>
        <p:spPr>
          <a:xfrm>
            <a:off x="-39755" y="-1007"/>
            <a:ext cx="12231755" cy="6858000"/>
          </a:xfrm>
          <a:prstGeom prst="rect">
            <a:avLst/>
          </a:prstGeom>
          <a:gradFill flip="none" rotWithShape="1">
            <a:gsLst>
              <a:gs pos="52000">
                <a:schemeClr val="bg1"/>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0F738-176C-A943-BD65-7C0DFF042C4D}"/>
              </a:ext>
            </a:extLst>
          </p:cNvPr>
          <p:cNvSpPr/>
          <p:nvPr/>
        </p:nvSpPr>
        <p:spPr>
          <a:xfrm>
            <a:off x="6109141" y="5431708"/>
            <a:ext cx="6107289" cy="1440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400"/>
              <a:t>データの解放</a:t>
            </a:r>
            <a:endParaRPr lang="en-US" altLang="ja-JP" sz="2400" dirty="0"/>
          </a:p>
        </p:txBody>
      </p:sp>
      <p:grpSp>
        <p:nvGrpSpPr>
          <p:cNvPr id="112" name="グループ化 111">
            <a:extLst>
              <a:ext uri="{FF2B5EF4-FFF2-40B4-BE49-F238E27FC236}">
                <a16:creationId xmlns:a16="http://schemas.microsoft.com/office/drawing/2014/main" id="{D5656693-E541-3944-B179-7A28F0B9102E}"/>
              </a:ext>
            </a:extLst>
          </p:cNvPr>
          <p:cNvGrpSpPr/>
          <p:nvPr/>
        </p:nvGrpSpPr>
        <p:grpSpPr>
          <a:xfrm>
            <a:off x="232533" y="2848992"/>
            <a:ext cx="5536359" cy="3765209"/>
            <a:chOff x="232533" y="2848992"/>
            <a:chExt cx="5536359" cy="3765209"/>
          </a:xfrm>
        </p:grpSpPr>
        <p:sp>
          <p:nvSpPr>
            <p:cNvPr id="27" name="角丸四角形 26">
              <a:extLst>
                <a:ext uri="{FF2B5EF4-FFF2-40B4-BE49-F238E27FC236}">
                  <a16:creationId xmlns:a16="http://schemas.microsoft.com/office/drawing/2014/main" id="{7C427A1F-4878-3749-8EE1-E324CE4DB1C9}"/>
                </a:ext>
              </a:extLst>
            </p:cNvPr>
            <p:cNvSpPr/>
            <p:nvPr/>
          </p:nvSpPr>
          <p:spPr>
            <a:xfrm>
              <a:off x="272958" y="2848992"/>
              <a:ext cx="5495934" cy="1761209"/>
            </a:xfrm>
            <a:prstGeom prst="roundRect">
              <a:avLst>
                <a:gd name="adj" fmla="val 3701"/>
              </a:avLst>
            </a:prstGeom>
            <a:solidFill>
              <a:schemeClr val="bg1">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solidFill>
                    <a:schemeClr val="tx2"/>
                  </a:solidFill>
                </a:rPr>
                <a:t>A</a:t>
              </a:r>
              <a:r>
                <a:rPr kumimoji="1" lang="ja-JP" altLang="en-US">
                  <a:solidFill>
                    <a:schemeClr val="tx2"/>
                  </a:solidFill>
                </a:rPr>
                <a:t>社のアプリケーション</a:t>
              </a:r>
            </a:p>
          </p:txBody>
        </p:sp>
        <p:sp>
          <p:nvSpPr>
            <p:cNvPr id="19" name="円柱 18">
              <a:extLst>
                <a:ext uri="{FF2B5EF4-FFF2-40B4-BE49-F238E27FC236}">
                  <a16:creationId xmlns:a16="http://schemas.microsoft.com/office/drawing/2014/main" id="{CFD78AF9-962A-694D-A554-2700DEE6CD41}"/>
                </a:ext>
              </a:extLst>
            </p:cNvPr>
            <p:cNvSpPr/>
            <p:nvPr/>
          </p:nvSpPr>
          <p:spPr>
            <a:xfrm>
              <a:off x="2566713" y="3465074"/>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29" name="角丸四角形 28">
              <a:extLst>
                <a:ext uri="{FF2B5EF4-FFF2-40B4-BE49-F238E27FC236}">
                  <a16:creationId xmlns:a16="http://schemas.microsoft.com/office/drawing/2014/main" id="{7B1F478D-725A-D94D-9670-B3B3ABA6A283}"/>
                </a:ext>
              </a:extLst>
            </p:cNvPr>
            <p:cNvSpPr/>
            <p:nvPr/>
          </p:nvSpPr>
          <p:spPr>
            <a:xfrm>
              <a:off x="4040892" y="3459596"/>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APP</a:t>
              </a:r>
            </a:p>
          </p:txBody>
        </p:sp>
        <p:cxnSp>
          <p:nvCxnSpPr>
            <p:cNvPr id="30" name="直線コネクタ 29">
              <a:extLst>
                <a:ext uri="{FF2B5EF4-FFF2-40B4-BE49-F238E27FC236}">
                  <a16:creationId xmlns:a16="http://schemas.microsoft.com/office/drawing/2014/main" id="{C5D3E875-34FB-1B49-97E9-4F34F907D4DA}"/>
                </a:ext>
              </a:extLst>
            </p:cNvPr>
            <p:cNvCxnSpPr>
              <a:cxnSpLocks/>
              <a:stCxn id="19" idx="4"/>
              <a:endCxn id="29" idx="1"/>
            </p:cNvCxnSpPr>
            <p:nvPr/>
          </p:nvCxnSpPr>
          <p:spPr>
            <a:xfrm flipV="1">
              <a:off x="3481113" y="3891596"/>
              <a:ext cx="559779" cy="5478"/>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角丸四角形 36">
              <a:extLst>
                <a:ext uri="{FF2B5EF4-FFF2-40B4-BE49-F238E27FC236}">
                  <a16:creationId xmlns:a16="http://schemas.microsoft.com/office/drawing/2014/main" id="{176EEDC4-ACA0-9C41-BEF0-5DB442F81D13}"/>
                </a:ext>
              </a:extLst>
            </p:cNvPr>
            <p:cNvSpPr/>
            <p:nvPr/>
          </p:nvSpPr>
          <p:spPr>
            <a:xfrm>
              <a:off x="537438" y="3459596"/>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FTP</a:t>
              </a:r>
            </a:p>
            <a:p>
              <a:pPr algn="ctr"/>
              <a:r>
                <a:rPr lang="en-US" altLang="ja-JP" dirty="0"/>
                <a:t>Server</a:t>
              </a:r>
            </a:p>
          </p:txBody>
        </p:sp>
        <p:cxnSp>
          <p:nvCxnSpPr>
            <p:cNvPr id="38" name="直線コネクタ 37">
              <a:extLst>
                <a:ext uri="{FF2B5EF4-FFF2-40B4-BE49-F238E27FC236}">
                  <a16:creationId xmlns:a16="http://schemas.microsoft.com/office/drawing/2014/main" id="{77AD087C-CA05-CC48-9AFD-8FA7A9B91F6F}"/>
                </a:ext>
              </a:extLst>
            </p:cNvPr>
            <p:cNvCxnSpPr>
              <a:cxnSpLocks/>
              <a:stCxn id="37" idx="3"/>
              <a:endCxn id="19" idx="2"/>
            </p:cNvCxnSpPr>
            <p:nvPr/>
          </p:nvCxnSpPr>
          <p:spPr>
            <a:xfrm>
              <a:off x="1977438" y="3891596"/>
              <a:ext cx="589275" cy="5478"/>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角丸四角形 68">
              <a:extLst>
                <a:ext uri="{FF2B5EF4-FFF2-40B4-BE49-F238E27FC236}">
                  <a16:creationId xmlns:a16="http://schemas.microsoft.com/office/drawing/2014/main" id="{1A7471B3-7BAF-8A47-A0C4-8F14B731B757}"/>
                </a:ext>
              </a:extLst>
            </p:cNvPr>
            <p:cNvSpPr/>
            <p:nvPr/>
          </p:nvSpPr>
          <p:spPr>
            <a:xfrm>
              <a:off x="232533" y="4852992"/>
              <a:ext cx="5495934" cy="1761209"/>
            </a:xfrm>
            <a:prstGeom prst="roundRect">
              <a:avLst>
                <a:gd name="adj" fmla="val 3701"/>
              </a:avLst>
            </a:prstGeom>
            <a:solidFill>
              <a:schemeClr val="bg1">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ja-JP" dirty="0">
                  <a:solidFill>
                    <a:schemeClr val="tx2"/>
                  </a:solidFill>
                </a:rPr>
                <a:t>B</a:t>
              </a:r>
              <a:r>
                <a:rPr kumimoji="1" lang="ja-JP" altLang="en-US">
                  <a:solidFill>
                    <a:schemeClr val="tx2"/>
                  </a:solidFill>
                </a:rPr>
                <a:t>社のアプリケーション</a:t>
              </a:r>
            </a:p>
          </p:txBody>
        </p:sp>
        <p:sp>
          <p:nvSpPr>
            <p:cNvPr id="44" name="円柱 43">
              <a:extLst>
                <a:ext uri="{FF2B5EF4-FFF2-40B4-BE49-F238E27FC236}">
                  <a16:creationId xmlns:a16="http://schemas.microsoft.com/office/drawing/2014/main" id="{8006DA34-5FEE-7F45-B437-DB71F095ABFC}"/>
                </a:ext>
              </a:extLst>
            </p:cNvPr>
            <p:cNvSpPr/>
            <p:nvPr/>
          </p:nvSpPr>
          <p:spPr>
            <a:xfrm>
              <a:off x="2572423" y="5151421"/>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45" name="角丸四角形 44">
              <a:extLst>
                <a:ext uri="{FF2B5EF4-FFF2-40B4-BE49-F238E27FC236}">
                  <a16:creationId xmlns:a16="http://schemas.microsoft.com/office/drawing/2014/main" id="{D086199D-0FD7-7C4B-BFB5-4C5A23480DBD}"/>
                </a:ext>
              </a:extLst>
            </p:cNvPr>
            <p:cNvSpPr/>
            <p:nvPr/>
          </p:nvSpPr>
          <p:spPr>
            <a:xfrm>
              <a:off x="537867" y="5139985"/>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ファイル</a:t>
              </a:r>
              <a:endParaRPr lang="en-US" altLang="ja-JP" dirty="0"/>
            </a:p>
            <a:p>
              <a:pPr algn="ctr"/>
              <a:r>
                <a:rPr lang="ja-JP" altLang="en-US"/>
                <a:t>取込</a:t>
              </a:r>
              <a:endParaRPr lang="en-US" altLang="ja-JP" dirty="0"/>
            </a:p>
          </p:txBody>
        </p:sp>
        <p:cxnSp>
          <p:nvCxnSpPr>
            <p:cNvPr id="46" name="直線コネクタ 45">
              <a:extLst>
                <a:ext uri="{FF2B5EF4-FFF2-40B4-BE49-F238E27FC236}">
                  <a16:creationId xmlns:a16="http://schemas.microsoft.com/office/drawing/2014/main" id="{1648C091-D71C-BB4D-9BE4-D28738703BEE}"/>
                </a:ext>
              </a:extLst>
            </p:cNvPr>
            <p:cNvCxnSpPr>
              <a:cxnSpLocks/>
              <a:stCxn id="45" idx="3"/>
              <a:endCxn id="44" idx="2"/>
            </p:cNvCxnSpPr>
            <p:nvPr/>
          </p:nvCxnSpPr>
          <p:spPr>
            <a:xfrm>
              <a:off x="1977867" y="5571985"/>
              <a:ext cx="594556" cy="11436"/>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角丸四角形 48">
              <a:extLst>
                <a:ext uri="{FF2B5EF4-FFF2-40B4-BE49-F238E27FC236}">
                  <a16:creationId xmlns:a16="http://schemas.microsoft.com/office/drawing/2014/main" id="{79BDA62E-4E13-BB4E-B112-03E6A06A4B9F}"/>
                </a:ext>
              </a:extLst>
            </p:cNvPr>
            <p:cNvSpPr/>
            <p:nvPr/>
          </p:nvSpPr>
          <p:spPr>
            <a:xfrm>
              <a:off x="3951980" y="5139985"/>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APP</a:t>
              </a:r>
            </a:p>
          </p:txBody>
        </p:sp>
        <p:cxnSp>
          <p:nvCxnSpPr>
            <p:cNvPr id="50" name="直線コネクタ 49">
              <a:extLst>
                <a:ext uri="{FF2B5EF4-FFF2-40B4-BE49-F238E27FC236}">
                  <a16:creationId xmlns:a16="http://schemas.microsoft.com/office/drawing/2014/main" id="{380F76FF-C031-9B44-AB6E-FCBC7220E709}"/>
                </a:ext>
              </a:extLst>
            </p:cNvPr>
            <p:cNvCxnSpPr>
              <a:cxnSpLocks/>
              <a:stCxn id="49" idx="1"/>
              <a:endCxn id="44" idx="4"/>
            </p:cNvCxnSpPr>
            <p:nvPr/>
          </p:nvCxnSpPr>
          <p:spPr>
            <a:xfrm flipH="1">
              <a:off x="3486823" y="5571985"/>
              <a:ext cx="465157" cy="11436"/>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135352F-D3E5-8540-87F5-810D1EA7924E}"/>
                </a:ext>
              </a:extLst>
            </p:cNvPr>
            <p:cNvCxnSpPr>
              <a:cxnSpLocks/>
              <a:stCxn id="37" idx="2"/>
              <a:endCxn id="45" idx="0"/>
            </p:cNvCxnSpPr>
            <p:nvPr/>
          </p:nvCxnSpPr>
          <p:spPr>
            <a:xfrm>
              <a:off x="1257438" y="4323596"/>
              <a:ext cx="429" cy="816389"/>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3" name="グループ化 112">
            <a:extLst>
              <a:ext uri="{FF2B5EF4-FFF2-40B4-BE49-F238E27FC236}">
                <a16:creationId xmlns:a16="http://schemas.microsoft.com/office/drawing/2014/main" id="{116C4BA5-A2B3-3843-AE8C-BEAAE016E3CC}"/>
              </a:ext>
            </a:extLst>
          </p:cNvPr>
          <p:cNvGrpSpPr/>
          <p:nvPr/>
        </p:nvGrpSpPr>
        <p:grpSpPr>
          <a:xfrm>
            <a:off x="6399524" y="562811"/>
            <a:ext cx="5802157" cy="4482961"/>
            <a:chOff x="6399524" y="562811"/>
            <a:chExt cx="5802157" cy="4482961"/>
          </a:xfrm>
        </p:grpSpPr>
        <p:sp>
          <p:nvSpPr>
            <p:cNvPr id="12" name="テキスト ボックス 11">
              <a:extLst>
                <a:ext uri="{FF2B5EF4-FFF2-40B4-BE49-F238E27FC236}">
                  <a16:creationId xmlns:a16="http://schemas.microsoft.com/office/drawing/2014/main" id="{1F3D88FE-5EC9-8047-8778-C55DA8DEC3F7}"/>
                </a:ext>
              </a:extLst>
            </p:cNvPr>
            <p:cNvSpPr txBox="1"/>
            <p:nvPr/>
          </p:nvSpPr>
          <p:spPr>
            <a:xfrm>
              <a:off x="6399524" y="4214775"/>
              <a:ext cx="5802157" cy="830997"/>
            </a:xfrm>
            <a:prstGeom prst="rect">
              <a:avLst/>
            </a:prstGeom>
            <a:noFill/>
          </p:spPr>
          <p:txBody>
            <a:bodyPr wrap="square" rtlCol="0">
              <a:spAutoFit/>
            </a:bodyPr>
            <a:lstStyle/>
            <a:p>
              <a:r>
                <a:rPr kumimoji="1" lang="en-US" altLang="ja-JP" sz="2400" dirty="0">
                  <a:solidFill>
                    <a:schemeClr val="tx2"/>
                  </a:solidFill>
                </a:rPr>
                <a:t>API</a:t>
              </a:r>
              <a:r>
                <a:rPr kumimoji="1" lang="ja-JP" altLang="en-US" sz="2400">
                  <a:solidFill>
                    <a:schemeClr val="tx2"/>
                  </a:solidFill>
                </a:rPr>
                <a:t>を介して他のアプリも</a:t>
              </a:r>
              <a:r>
                <a:rPr kumimoji="1" lang="en-US" altLang="ja-JP" sz="2400" dirty="0">
                  <a:solidFill>
                    <a:schemeClr val="tx2"/>
                  </a:solidFill>
                </a:rPr>
                <a:t>DB</a:t>
              </a:r>
              <a:r>
                <a:rPr kumimoji="1" lang="ja-JP" altLang="en-US" sz="2400">
                  <a:solidFill>
                    <a:schemeClr val="tx2"/>
                  </a:solidFill>
                </a:rPr>
                <a:t>にアクセスする事もできる</a:t>
              </a:r>
            </a:p>
          </p:txBody>
        </p:sp>
        <p:sp>
          <p:nvSpPr>
            <p:cNvPr id="18" name="角丸四角形 17">
              <a:extLst>
                <a:ext uri="{FF2B5EF4-FFF2-40B4-BE49-F238E27FC236}">
                  <a16:creationId xmlns:a16="http://schemas.microsoft.com/office/drawing/2014/main" id="{E446F511-3386-254C-95E8-BF5169C64C13}"/>
                </a:ext>
              </a:extLst>
            </p:cNvPr>
            <p:cNvSpPr/>
            <p:nvPr/>
          </p:nvSpPr>
          <p:spPr>
            <a:xfrm>
              <a:off x="8451295" y="1711187"/>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API</a:t>
              </a:r>
            </a:p>
          </p:txBody>
        </p:sp>
        <p:sp>
          <p:nvSpPr>
            <p:cNvPr id="20" name="円柱 19">
              <a:extLst>
                <a:ext uri="{FF2B5EF4-FFF2-40B4-BE49-F238E27FC236}">
                  <a16:creationId xmlns:a16="http://schemas.microsoft.com/office/drawing/2014/main" id="{1D33677B-28DF-A241-BC5E-7C87314AB919}"/>
                </a:ext>
              </a:extLst>
            </p:cNvPr>
            <p:cNvSpPr/>
            <p:nvPr/>
          </p:nvSpPr>
          <p:spPr>
            <a:xfrm>
              <a:off x="8714095" y="562811"/>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82" name="角丸四角形 81">
              <a:extLst>
                <a:ext uri="{FF2B5EF4-FFF2-40B4-BE49-F238E27FC236}">
                  <a16:creationId xmlns:a16="http://schemas.microsoft.com/office/drawing/2014/main" id="{1EE169D2-225B-D04D-B600-079029904A93}"/>
                </a:ext>
              </a:extLst>
            </p:cNvPr>
            <p:cNvSpPr/>
            <p:nvPr/>
          </p:nvSpPr>
          <p:spPr>
            <a:xfrm>
              <a:off x="6399525" y="3161485"/>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A</a:t>
              </a:r>
              <a:r>
                <a:rPr lang="ja-JP" altLang="en-US"/>
                <a:t>社</a:t>
              </a:r>
              <a:endParaRPr lang="en-US" altLang="ja-JP" dirty="0"/>
            </a:p>
            <a:p>
              <a:pPr algn="ctr"/>
              <a:r>
                <a:rPr lang="ja-JP" altLang="en-US"/>
                <a:t>アプリ</a:t>
              </a:r>
              <a:endParaRPr lang="en-US" altLang="ja-JP" dirty="0"/>
            </a:p>
          </p:txBody>
        </p:sp>
        <p:sp>
          <p:nvSpPr>
            <p:cNvPr id="83" name="角丸四角形 82">
              <a:extLst>
                <a:ext uri="{FF2B5EF4-FFF2-40B4-BE49-F238E27FC236}">
                  <a16:creationId xmlns:a16="http://schemas.microsoft.com/office/drawing/2014/main" id="{DD222AA3-09B3-CA4C-9CBD-60941DB4187B}"/>
                </a:ext>
              </a:extLst>
            </p:cNvPr>
            <p:cNvSpPr/>
            <p:nvPr/>
          </p:nvSpPr>
          <p:spPr>
            <a:xfrm>
              <a:off x="8451295" y="3161485"/>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r>
                <a:rPr lang="ja-JP" altLang="en-US"/>
                <a:t>社</a:t>
              </a:r>
              <a:endParaRPr lang="en-US" altLang="ja-JP" dirty="0"/>
            </a:p>
            <a:p>
              <a:pPr algn="ctr"/>
              <a:r>
                <a:rPr lang="ja-JP" altLang="en-US"/>
                <a:t>アプリ</a:t>
              </a:r>
              <a:endParaRPr lang="en-US" altLang="ja-JP" dirty="0"/>
            </a:p>
          </p:txBody>
        </p:sp>
        <p:sp>
          <p:nvSpPr>
            <p:cNvPr id="84" name="角丸四角形 83">
              <a:extLst>
                <a:ext uri="{FF2B5EF4-FFF2-40B4-BE49-F238E27FC236}">
                  <a16:creationId xmlns:a16="http://schemas.microsoft.com/office/drawing/2014/main" id="{E91EB2CA-7753-1641-B25E-7EEE3CD2E9BC}"/>
                </a:ext>
              </a:extLst>
            </p:cNvPr>
            <p:cNvSpPr/>
            <p:nvPr/>
          </p:nvSpPr>
          <p:spPr>
            <a:xfrm>
              <a:off x="10494567" y="3161485"/>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a:t>
              </a:r>
              <a:r>
                <a:rPr lang="ja-JP" altLang="en-US"/>
                <a:t>社</a:t>
              </a:r>
              <a:endParaRPr lang="en-US" altLang="ja-JP" dirty="0"/>
            </a:p>
            <a:p>
              <a:pPr algn="ctr"/>
              <a:r>
                <a:rPr lang="ja-JP" altLang="en-US"/>
                <a:t>アプリ</a:t>
              </a:r>
              <a:endParaRPr lang="en-US" altLang="ja-JP" dirty="0"/>
            </a:p>
          </p:txBody>
        </p:sp>
        <p:cxnSp>
          <p:nvCxnSpPr>
            <p:cNvPr id="89" name="直線コネクタ 88">
              <a:extLst>
                <a:ext uri="{FF2B5EF4-FFF2-40B4-BE49-F238E27FC236}">
                  <a16:creationId xmlns:a16="http://schemas.microsoft.com/office/drawing/2014/main" id="{08778AFE-AC94-0044-AFB0-B2DC150D7A95}"/>
                </a:ext>
              </a:extLst>
            </p:cNvPr>
            <p:cNvCxnSpPr>
              <a:cxnSpLocks/>
              <a:stCxn id="20" idx="3"/>
              <a:endCxn id="18" idx="0"/>
            </p:cNvCxnSpPr>
            <p:nvPr/>
          </p:nvCxnSpPr>
          <p:spPr>
            <a:xfrm>
              <a:off x="9171295" y="1426811"/>
              <a:ext cx="0" cy="284376"/>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9669CEC-EB81-334A-B1E6-F208BC868F5B}"/>
                </a:ext>
              </a:extLst>
            </p:cNvPr>
            <p:cNvCxnSpPr>
              <a:cxnSpLocks/>
              <a:stCxn id="82" idx="0"/>
              <a:endCxn id="18" idx="2"/>
            </p:cNvCxnSpPr>
            <p:nvPr/>
          </p:nvCxnSpPr>
          <p:spPr>
            <a:xfrm flipV="1">
              <a:off x="7119525" y="2575187"/>
              <a:ext cx="2051770" cy="586298"/>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9680AA32-7DA4-EA4E-B5E0-F4EFF8268942}"/>
                </a:ext>
              </a:extLst>
            </p:cNvPr>
            <p:cNvCxnSpPr>
              <a:cxnSpLocks/>
              <a:stCxn id="83" idx="0"/>
              <a:endCxn id="18" idx="2"/>
            </p:cNvCxnSpPr>
            <p:nvPr/>
          </p:nvCxnSpPr>
          <p:spPr>
            <a:xfrm flipV="1">
              <a:off x="9171295" y="2575187"/>
              <a:ext cx="0" cy="586298"/>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92DC4E76-0FB5-954F-AA05-D93C0BBFFF9E}"/>
                </a:ext>
              </a:extLst>
            </p:cNvPr>
            <p:cNvCxnSpPr>
              <a:cxnSpLocks/>
              <a:stCxn id="84" idx="0"/>
              <a:endCxn id="18" idx="2"/>
            </p:cNvCxnSpPr>
            <p:nvPr/>
          </p:nvCxnSpPr>
          <p:spPr>
            <a:xfrm flipH="1" flipV="1">
              <a:off x="9171295" y="2575187"/>
              <a:ext cx="2043272" cy="586298"/>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11" name="正方形/長方形 110">
            <a:extLst>
              <a:ext uri="{FF2B5EF4-FFF2-40B4-BE49-F238E27FC236}">
                <a16:creationId xmlns:a16="http://schemas.microsoft.com/office/drawing/2014/main" id="{91383C03-9065-634E-AA52-B4ADE4C1FB09}"/>
              </a:ext>
            </a:extLst>
          </p:cNvPr>
          <p:cNvSpPr/>
          <p:nvPr/>
        </p:nvSpPr>
        <p:spPr>
          <a:xfrm>
            <a:off x="-11559" y="562814"/>
            <a:ext cx="6107559" cy="1152000"/>
          </a:xfrm>
          <a:prstGeom prst="rect">
            <a:avLst/>
          </a:prstGeom>
          <a:gradFill>
            <a:gsLst>
              <a:gs pos="0">
                <a:schemeClr val="tx2"/>
              </a:gs>
              <a:gs pos="100000">
                <a:schemeClr val="tx2">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クラウド</a:t>
            </a:r>
            <a:endParaRPr lang="en-US" altLang="ja-JP" sz="3200" dirty="0"/>
          </a:p>
          <a:p>
            <a:r>
              <a:rPr kumimoji="1" lang="ja-JP" altLang="en-US" sz="3200"/>
              <a:t>ネイティブ</a:t>
            </a:r>
          </a:p>
        </p:txBody>
      </p:sp>
    </p:spTree>
    <p:extLst>
      <p:ext uri="{BB962C8B-B14F-4D97-AF65-F5344CB8AC3E}">
        <p14:creationId xmlns:p14="http://schemas.microsoft.com/office/powerpoint/2010/main" val="417693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949DFC76-B37B-5447-A9D7-6D091E02FE20}"/>
              </a:ext>
            </a:extLst>
          </p:cNvPr>
          <p:cNvPicPr>
            <a:picLocks noGrp="1" noChangeAspect="1"/>
          </p:cNvPicPr>
          <p:nvPr>
            <p:ph idx="1"/>
          </p:nvPr>
        </p:nvPicPr>
        <p:blipFill rotWithShape="1">
          <a:blip r:embed="rId3"/>
          <a:srcRect t="4407" b="4068"/>
          <a:stretch/>
        </p:blipFill>
        <p:spPr>
          <a:xfrm>
            <a:off x="-12700" y="0"/>
            <a:ext cx="12204700" cy="6858000"/>
          </a:xfrm>
        </p:spPr>
      </p:pic>
      <p:sp>
        <p:nvSpPr>
          <p:cNvPr id="8" name="正方形/長方形 7">
            <a:extLst>
              <a:ext uri="{FF2B5EF4-FFF2-40B4-BE49-F238E27FC236}">
                <a16:creationId xmlns:a16="http://schemas.microsoft.com/office/drawing/2014/main" id="{0519310F-0E6D-3C4A-B49D-65370BCE3BD7}"/>
              </a:ext>
            </a:extLst>
          </p:cNvPr>
          <p:cNvSpPr/>
          <p:nvPr/>
        </p:nvSpPr>
        <p:spPr>
          <a:xfrm>
            <a:off x="-12701" y="-11289"/>
            <a:ext cx="12204699" cy="6869289"/>
          </a:xfrm>
          <a:prstGeom prst="rect">
            <a:avLst/>
          </a:prstGeom>
          <a:gradFill flip="none" rotWithShape="1">
            <a:gsLst>
              <a:gs pos="50000">
                <a:schemeClr val="bg1"/>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2765F4A6-7BCB-C043-A432-2466B24763EF}"/>
              </a:ext>
            </a:extLst>
          </p:cNvPr>
          <p:cNvGrpSpPr/>
          <p:nvPr/>
        </p:nvGrpSpPr>
        <p:grpSpPr>
          <a:xfrm>
            <a:off x="603058" y="292841"/>
            <a:ext cx="5356894" cy="2973784"/>
            <a:chOff x="603058" y="292841"/>
            <a:chExt cx="5356894" cy="2973784"/>
          </a:xfrm>
        </p:grpSpPr>
        <p:cxnSp>
          <p:nvCxnSpPr>
            <p:cNvPr id="9" name="直線コネクタ 8">
              <a:extLst>
                <a:ext uri="{FF2B5EF4-FFF2-40B4-BE49-F238E27FC236}">
                  <a16:creationId xmlns:a16="http://schemas.microsoft.com/office/drawing/2014/main" id="{EEBDAF93-B04F-794E-8DBB-154F2DE28FC1}"/>
                </a:ext>
              </a:extLst>
            </p:cNvPr>
            <p:cNvCxnSpPr>
              <a:stCxn id="3" idx="3"/>
              <a:endCxn id="2" idx="0"/>
            </p:cNvCxnSpPr>
            <p:nvPr/>
          </p:nvCxnSpPr>
          <p:spPr>
            <a:xfrm>
              <a:off x="3075058" y="1156841"/>
              <a:ext cx="0" cy="292840"/>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円柱 2">
              <a:extLst>
                <a:ext uri="{FF2B5EF4-FFF2-40B4-BE49-F238E27FC236}">
                  <a16:creationId xmlns:a16="http://schemas.microsoft.com/office/drawing/2014/main" id="{4FD06DA4-1379-864C-8AF7-1702440E7CE9}"/>
                </a:ext>
              </a:extLst>
            </p:cNvPr>
            <p:cNvSpPr/>
            <p:nvPr/>
          </p:nvSpPr>
          <p:spPr>
            <a:xfrm>
              <a:off x="2617858" y="292841"/>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grpSp>
          <p:nvGrpSpPr>
            <p:cNvPr id="6" name="グループ化 5">
              <a:extLst>
                <a:ext uri="{FF2B5EF4-FFF2-40B4-BE49-F238E27FC236}">
                  <a16:creationId xmlns:a16="http://schemas.microsoft.com/office/drawing/2014/main" id="{2386FC7D-008A-5B48-A8DA-951035297C1E}"/>
                </a:ext>
              </a:extLst>
            </p:cNvPr>
            <p:cNvGrpSpPr/>
            <p:nvPr/>
          </p:nvGrpSpPr>
          <p:grpSpPr>
            <a:xfrm>
              <a:off x="603058" y="1449681"/>
              <a:ext cx="4944000" cy="1816944"/>
              <a:chOff x="576000" y="1539842"/>
              <a:chExt cx="4944000" cy="1816944"/>
            </a:xfrm>
          </p:grpSpPr>
          <p:sp>
            <p:nvSpPr>
              <p:cNvPr id="2" name="角丸四角形 1">
                <a:extLst>
                  <a:ext uri="{FF2B5EF4-FFF2-40B4-BE49-F238E27FC236}">
                    <a16:creationId xmlns:a16="http://schemas.microsoft.com/office/drawing/2014/main" id="{F49FC8C4-BD94-CB4D-ABC7-E8AD6EB1F226}"/>
                  </a:ext>
                </a:extLst>
              </p:cNvPr>
              <p:cNvSpPr/>
              <p:nvPr/>
            </p:nvSpPr>
            <p:spPr>
              <a:xfrm>
                <a:off x="576000" y="1539842"/>
                <a:ext cx="4944000" cy="1816944"/>
              </a:xfrm>
              <a:prstGeom prst="roundRect">
                <a:avLst>
                  <a:gd name="adj" fmla="val 3701"/>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Business Logic</a:t>
                </a:r>
                <a:endParaRPr kumimoji="1" lang="ja-JP" altLang="en-US"/>
              </a:p>
            </p:txBody>
          </p:sp>
          <p:sp>
            <p:nvSpPr>
              <p:cNvPr id="15" name="角丸四角形 14">
                <a:extLst>
                  <a:ext uri="{FF2B5EF4-FFF2-40B4-BE49-F238E27FC236}">
                    <a16:creationId xmlns:a16="http://schemas.microsoft.com/office/drawing/2014/main" id="{335AED93-D51E-7246-8664-E3F369CE9E31}"/>
                  </a:ext>
                </a:extLst>
              </p:cNvPr>
              <p:cNvSpPr/>
              <p:nvPr/>
            </p:nvSpPr>
            <p:spPr>
              <a:xfrm>
                <a:off x="701582" y="2193496"/>
                <a:ext cx="1440000" cy="864000"/>
              </a:xfrm>
              <a:prstGeom prst="roundRect">
                <a:avLst>
                  <a:gd name="adj" fmla="val 3701"/>
                </a:avLst>
              </a:prstGeom>
              <a:solidFill>
                <a:schemeClr val="bg1">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Component</a:t>
                </a:r>
                <a:endParaRPr kumimoji="1" lang="en-US" altLang="ja-JP" dirty="0">
                  <a:solidFill>
                    <a:schemeClr val="tx2"/>
                  </a:solidFill>
                </a:endParaRPr>
              </a:p>
            </p:txBody>
          </p:sp>
          <p:sp>
            <p:nvSpPr>
              <p:cNvPr id="16" name="角丸四角形 15">
                <a:extLst>
                  <a:ext uri="{FF2B5EF4-FFF2-40B4-BE49-F238E27FC236}">
                    <a16:creationId xmlns:a16="http://schemas.microsoft.com/office/drawing/2014/main" id="{4650D6CF-23A4-6546-9647-EE120348A8D0}"/>
                  </a:ext>
                </a:extLst>
              </p:cNvPr>
              <p:cNvSpPr/>
              <p:nvPr/>
            </p:nvSpPr>
            <p:spPr>
              <a:xfrm>
                <a:off x="2321651" y="2193496"/>
                <a:ext cx="1440000" cy="864000"/>
              </a:xfrm>
              <a:prstGeom prst="roundRect">
                <a:avLst>
                  <a:gd name="adj" fmla="val 3701"/>
                </a:avLst>
              </a:prstGeom>
              <a:solidFill>
                <a:schemeClr val="bg1">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2"/>
                    </a:solidFill>
                  </a:rPr>
                  <a:t>Component</a:t>
                </a:r>
                <a:endParaRPr kumimoji="1" lang="ja-JP" altLang="en-US">
                  <a:solidFill>
                    <a:schemeClr val="tx2"/>
                  </a:solidFill>
                </a:endParaRPr>
              </a:p>
            </p:txBody>
          </p:sp>
          <p:sp>
            <p:nvSpPr>
              <p:cNvPr id="17" name="角丸四角形 16">
                <a:extLst>
                  <a:ext uri="{FF2B5EF4-FFF2-40B4-BE49-F238E27FC236}">
                    <a16:creationId xmlns:a16="http://schemas.microsoft.com/office/drawing/2014/main" id="{0341D224-C325-DC4B-843C-9DF4AA554C3E}"/>
                  </a:ext>
                </a:extLst>
              </p:cNvPr>
              <p:cNvSpPr/>
              <p:nvPr/>
            </p:nvSpPr>
            <p:spPr>
              <a:xfrm>
                <a:off x="3941720" y="2191770"/>
                <a:ext cx="1440000" cy="864000"/>
              </a:xfrm>
              <a:prstGeom prst="roundRect">
                <a:avLst>
                  <a:gd name="adj" fmla="val 3701"/>
                </a:avLst>
              </a:prstGeom>
              <a:solidFill>
                <a:schemeClr val="bg1">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Component</a:t>
                </a:r>
                <a:endParaRPr kumimoji="1" lang="ja-JP" altLang="en-US">
                  <a:solidFill>
                    <a:schemeClr val="tx2"/>
                  </a:solidFill>
                </a:endParaRPr>
              </a:p>
            </p:txBody>
          </p:sp>
        </p:grpSp>
        <p:sp>
          <p:nvSpPr>
            <p:cNvPr id="47" name="テキスト ボックス 46">
              <a:extLst>
                <a:ext uri="{FF2B5EF4-FFF2-40B4-BE49-F238E27FC236}">
                  <a16:creationId xmlns:a16="http://schemas.microsoft.com/office/drawing/2014/main" id="{D1C13A74-0649-1C4D-9679-F6835A59F600}"/>
                </a:ext>
              </a:extLst>
            </p:cNvPr>
            <p:cNvSpPr txBox="1"/>
            <p:nvPr/>
          </p:nvSpPr>
          <p:spPr>
            <a:xfrm>
              <a:off x="3668307" y="401675"/>
              <a:ext cx="2291645" cy="646331"/>
            </a:xfrm>
            <a:prstGeom prst="rect">
              <a:avLst/>
            </a:prstGeom>
            <a:noFill/>
          </p:spPr>
          <p:txBody>
            <a:bodyPr wrap="square" rtlCol="0">
              <a:spAutoFit/>
            </a:bodyPr>
            <a:lstStyle/>
            <a:p>
              <a:r>
                <a:rPr lang="en-US" altLang="ja-JP" b="1" dirty="0">
                  <a:solidFill>
                    <a:schemeClr val="tx2"/>
                  </a:solidFill>
                </a:rPr>
                <a:t>Monolithic</a:t>
              </a:r>
            </a:p>
            <a:p>
              <a:r>
                <a:rPr kumimoji="1" lang="en-US" altLang="ja-JP" b="1" dirty="0">
                  <a:solidFill>
                    <a:schemeClr val="tx2"/>
                  </a:solidFill>
                </a:rPr>
                <a:t>Arch</a:t>
              </a:r>
              <a:r>
                <a:rPr lang="en-US" altLang="ja-JP" b="1" dirty="0">
                  <a:solidFill>
                    <a:schemeClr val="tx2"/>
                  </a:solidFill>
                </a:rPr>
                <a:t>itecture</a:t>
              </a:r>
              <a:endParaRPr kumimoji="1" lang="ja-JP" altLang="en-US" b="1">
                <a:solidFill>
                  <a:schemeClr val="tx2"/>
                </a:solidFill>
              </a:endParaRPr>
            </a:p>
          </p:txBody>
        </p:sp>
      </p:grpSp>
      <p:grpSp>
        <p:nvGrpSpPr>
          <p:cNvPr id="7" name="グループ化 6">
            <a:extLst>
              <a:ext uri="{FF2B5EF4-FFF2-40B4-BE49-F238E27FC236}">
                <a16:creationId xmlns:a16="http://schemas.microsoft.com/office/drawing/2014/main" id="{32804B0E-F128-7743-A4C3-D02BF356ABC7}"/>
              </a:ext>
            </a:extLst>
          </p:cNvPr>
          <p:cNvGrpSpPr/>
          <p:nvPr/>
        </p:nvGrpSpPr>
        <p:grpSpPr>
          <a:xfrm>
            <a:off x="90488" y="3890664"/>
            <a:ext cx="5318290" cy="2670467"/>
            <a:chOff x="90488" y="3890664"/>
            <a:chExt cx="5318290" cy="2670467"/>
          </a:xfrm>
        </p:grpSpPr>
        <p:sp>
          <p:nvSpPr>
            <p:cNvPr id="23" name="角丸四角形 22">
              <a:extLst>
                <a:ext uri="{FF2B5EF4-FFF2-40B4-BE49-F238E27FC236}">
                  <a16:creationId xmlns:a16="http://schemas.microsoft.com/office/drawing/2014/main" id="{03EB0B0B-7E29-F841-BF03-DB6F9E9CEC9E}"/>
                </a:ext>
              </a:extLst>
            </p:cNvPr>
            <p:cNvSpPr/>
            <p:nvPr/>
          </p:nvSpPr>
          <p:spPr>
            <a:xfrm>
              <a:off x="728640" y="3890664"/>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Business</a:t>
              </a:r>
            </a:p>
            <a:p>
              <a:pPr algn="ctr"/>
              <a:r>
                <a:rPr lang="en-US" altLang="ja-JP" dirty="0"/>
                <a:t>Logic</a:t>
              </a:r>
            </a:p>
          </p:txBody>
        </p:sp>
        <p:sp>
          <p:nvSpPr>
            <p:cNvPr id="29" name="角丸四角形 28">
              <a:extLst>
                <a:ext uri="{FF2B5EF4-FFF2-40B4-BE49-F238E27FC236}">
                  <a16:creationId xmlns:a16="http://schemas.microsoft.com/office/drawing/2014/main" id="{7588A10D-E809-F645-9095-BFB9FA5359BA}"/>
                </a:ext>
              </a:extLst>
            </p:cNvPr>
            <p:cNvSpPr/>
            <p:nvPr/>
          </p:nvSpPr>
          <p:spPr>
            <a:xfrm>
              <a:off x="2344782" y="3890664"/>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Business</a:t>
              </a:r>
            </a:p>
            <a:p>
              <a:pPr algn="ctr"/>
              <a:r>
                <a:rPr lang="en-US" altLang="ja-JP" dirty="0"/>
                <a:t>Logic</a:t>
              </a:r>
            </a:p>
          </p:txBody>
        </p:sp>
        <p:sp>
          <p:nvSpPr>
            <p:cNvPr id="30" name="角丸四角形 29">
              <a:extLst>
                <a:ext uri="{FF2B5EF4-FFF2-40B4-BE49-F238E27FC236}">
                  <a16:creationId xmlns:a16="http://schemas.microsoft.com/office/drawing/2014/main" id="{B46EB76B-A5B3-1E4F-80DB-F4748B42B8DD}"/>
                </a:ext>
              </a:extLst>
            </p:cNvPr>
            <p:cNvSpPr/>
            <p:nvPr/>
          </p:nvSpPr>
          <p:spPr>
            <a:xfrm>
              <a:off x="3968778" y="3890664"/>
              <a:ext cx="1440000" cy="864000"/>
            </a:xfrm>
            <a:prstGeom prst="roundRect">
              <a:avLst>
                <a:gd name="adj" fmla="val 3701"/>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Business</a:t>
              </a:r>
            </a:p>
            <a:p>
              <a:pPr algn="ctr"/>
              <a:r>
                <a:rPr lang="en-US" altLang="ja-JP" dirty="0"/>
                <a:t>Logic</a:t>
              </a:r>
            </a:p>
          </p:txBody>
        </p:sp>
        <p:sp>
          <p:nvSpPr>
            <p:cNvPr id="31" name="円柱 30">
              <a:extLst>
                <a:ext uri="{FF2B5EF4-FFF2-40B4-BE49-F238E27FC236}">
                  <a16:creationId xmlns:a16="http://schemas.microsoft.com/office/drawing/2014/main" id="{07458599-ECA7-BD48-B262-5C4AC14201DE}"/>
                </a:ext>
              </a:extLst>
            </p:cNvPr>
            <p:cNvSpPr/>
            <p:nvPr/>
          </p:nvSpPr>
          <p:spPr>
            <a:xfrm>
              <a:off x="1887582" y="5697131"/>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34" name="円柱 33">
              <a:extLst>
                <a:ext uri="{FF2B5EF4-FFF2-40B4-BE49-F238E27FC236}">
                  <a16:creationId xmlns:a16="http://schemas.microsoft.com/office/drawing/2014/main" id="{635FF983-FCB1-A64C-8241-57C674E0C271}"/>
                </a:ext>
              </a:extLst>
            </p:cNvPr>
            <p:cNvSpPr/>
            <p:nvPr/>
          </p:nvSpPr>
          <p:spPr>
            <a:xfrm>
              <a:off x="3327582" y="5697131"/>
              <a:ext cx="914400" cy="864000"/>
            </a:xfrm>
            <a:prstGeom prst="can">
              <a:avLst/>
            </a:prstGeom>
            <a:solidFill>
              <a:schemeClr val="tx2">
                <a:alpha val="8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cxnSp>
          <p:nvCxnSpPr>
            <p:cNvPr id="35" name="直線コネクタ 34">
              <a:extLst>
                <a:ext uri="{FF2B5EF4-FFF2-40B4-BE49-F238E27FC236}">
                  <a16:creationId xmlns:a16="http://schemas.microsoft.com/office/drawing/2014/main" id="{6C9E2A05-7AFB-AA45-AB87-D9849D10B06C}"/>
                </a:ext>
              </a:extLst>
            </p:cNvPr>
            <p:cNvCxnSpPr>
              <a:cxnSpLocks/>
              <a:stCxn id="34" idx="1"/>
              <a:endCxn id="30" idx="2"/>
            </p:cNvCxnSpPr>
            <p:nvPr/>
          </p:nvCxnSpPr>
          <p:spPr>
            <a:xfrm flipV="1">
              <a:off x="3784782" y="4754664"/>
              <a:ext cx="903996" cy="942467"/>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3C0175A9-2591-5F4A-AF76-C29B96362894}"/>
                </a:ext>
              </a:extLst>
            </p:cNvPr>
            <p:cNvCxnSpPr>
              <a:cxnSpLocks/>
              <a:stCxn id="34" idx="1"/>
              <a:endCxn id="23" idx="2"/>
            </p:cNvCxnSpPr>
            <p:nvPr/>
          </p:nvCxnSpPr>
          <p:spPr>
            <a:xfrm flipH="1" flipV="1">
              <a:off x="1448640" y="4754664"/>
              <a:ext cx="2336142" cy="942467"/>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024C78F7-B08C-3148-B5AC-969F1ACA6860}"/>
                </a:ext>
              </a:extLst>
            </p:cNvPr>
            <p:cNvCxnSpPr>
              <a:cxnSpLocks/>
              <a:stCxn id="31" idx="1"/>
              <a:endCxn id="29" idx="2"/>
            </p:cNvCxnSpPr>
            <p:nvPr/>
          </p:nvCxnSpPr>
          <p:spPr>
            <a:xfrm flipV="1">
              <a:off x="2344782" y="4754664"/>
              <a:ext cx="720000" cy="942467"/>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C3D9801-EBD8-F846-964F-54EA5FDCFCDB}"/>
                </a:ext>
              </a:extLst>
            </p:cNvPr>
            <p:cNvCxnSpPr>
              <a:cxnSpLocks/>
              <a:stCxn id="31" idx="1"/>
              <a:endCxn id="23" idx="2"/>
            </p:cNvCxnSpPr>
            <p:nvPr/>
          </p:nvCxnSpPr>
          <p:spPr>
            <a:xfrm flipH="1" flipV="1">
              <a:off x="1448640" y="4754664"/>
              <a:ext cx="896142" cy="942467"/>
            </a:xfrm>
            <a:prstGeom prst="line">
              <a:avLst/>
            </a:prstGeom>
            <a:ln w="50800">
              <a:solidFill>
                <a:schemeClr val="tx2"/>
              </a:solidFill>
            </a:ln>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584BAC90-AD97-F44C-9A92-FAF40521DE48}"/>
                </a:ext>
              </a:extLst>
            </p:cNvPr>
            <p:cNvSpPr txBox="1"/>
            <p:nvPr/>
          </p:nvSpPr>
          <p:spPr>
            <a:xfrm>
              <a:off x="90488" y="5805965"/>
              <a:ext cx="1806223" cy="646331"/>
            </a:xfrm>
            <a:prstGeom prst="rect">
              <a:avLst/>
            </a:prstGeom>
            <a:noFill/>
          </p:spPr>
          <p:txBody>
            <a:bodyPr wrap="square" rtlCol="0">
              <a:spAutoFit/>
            </a:bodyPr>
            <a:lstStyle/>
            <a:p>
              <a:pPr algn="r"/>
              <a:r>
                <a:rPr lang="en-US" altLang="ja-JP" b="1" dirty="0">
                  <a:solidFill>
                    <a:schemeClr val="tx2"/>
                  </a:solidFill>
                </a:rPr>
                <a:t>Micro Service</a:t>
              </a:r>
            </a:p>
            <a:p>
              <a:pPr algn="r"/>
              <a:r>
                <a:rPr kumimoji="1" lang="en-US" altLang="ja-JP" b="1" dirty="0">
                  <a:solidFill>
                    <a:schemeClr val="tx2"/>
                  </a:solidFill>
                </a:rPr>
                <a:t>Arch</a:t>
              </a:r>
              <a:r>
                <a:rPr lang="en-US" altLang="ja-JP" b="1" dirty="0">
                  <a:solidFill>
                    <a:schemeClr val="tx2"/>
                  </a:solidFill>
                </a:rPr>
                <a:t>itecture</a:t>
              </a:r>
              <a:endParaRPr kumimoji="1" lang="ja-JP" altLang="en-US" b="1">
                <a:solidFill>
                  <a:schemeClr val="tx2"/>
                </a:solidFill>
              </a:endParaRPr>
            </a:p>
          </p:txBody>
        </p:sp>
      </p:grpSp>
      <p:grpSp>
        <p:nvGrpSpPr>
          <p:cNvPr id="10" name="グループ化 9">
            <a:extLst>
              <a:ext uri="{FF2B5EF4-FFF2-40B4-BE49-F238E27FC236}">
                <a16:creationId xmlns:a16="http://schemas.microsoft.com/office/drawing/2014/main" id="{7764DC89-0AB5-6740-8C34-651EBA5943F1}"/>
              </a:ext>
            </a:extLst>
          </p:cNvPr>
          <p:cNvGrpSpPr/>
          <p:nvPr/>
        </p:nvGrpSpPr>
        <p:grpSpPr>
          <a:xfrm>
            <a:off x="6094393" y="2533609"/>
            <a:ext cx="6107289" cy="4338099"/>
            <a:chOff x="6094393" y="2533609"/>
            <a:chExt cx="6107289" cy="4338099"/>
          </a:xfrm>
        </p:grpSpPr>
        <p:sp>
          <p:nvSpPr>
            <p:cNvPr id="49" name="テキスト ボックス 48">
              <a:extLst>
                <a:ext uri="{FF2B5EF4-FFF2-40B4-BE49-F238E27FC236}">
                  <a16:creationId xmlns:a16="http://schemas.microsoft.com/office/drawing/2014/main" id="{32EDB56B-CB8F-1441-A29B-4383C673705D}"/>
                </a:ext>
              </a:extLst>
            </p:cNvPr>
            <p:cNvSpPr txBox="1"/>
            <p:nvPr/>
          </p:nvSpPr>
          <p:spPr>
            <a:xfrm>
              <a:off x="6096000" y="2533609"/>
              <a:ext cx="5559758" cy="1569660"/>
            </a:xfrm>
            <a:prstGeom prst="rect">
              <a:avLst/>
            </a:prstGeom>
            <a:noFill/>
          </p:spPr>
          <p:txBody>
            <a:bodyPr wrap="square" rtlCol="0">
              <a:spAutoFit/>
            </a:bodyPr>
            <a:lstStyle/>
            <a:p>
              <a:r>
                <a:rPr lang="ja-JP" altLang="en-US" sz="2400">
                  <a:solidFill>
                    <a:schemeClr val="tx2"/>
                  </a:solidFill>
                </a:rPr>
                <a:t>システムの構築手法としてマイクロサービスアーキテクチャを採用する事で、スピーディーにシステムを構築・リリースする事ができます。</a:t>
              </a:r>
              <a:endParaRPr kumimoji="1" lang="ja-JP" altLang="en-US" sz="2400">
                <a:solidFill>
                  <a:schemeClr val="tx2"/>
                </a:solidFill>
              </a:endParaRPr>
            </a:p>
          </p:txBody>
        </p:sp>
        <p:sp>
          <p:nvSpPr>
            <p:cNvPr id="50" name="正方形/長方形 49">
              <a:extLst>
                <a:ext uri="{FF2B5EF4-FFF2-40B4-BE49-F238E27FC236}">
                  <a16:creationId xmlns:a16="http://schemas.microsoft.com/office/drawing/2014/main" id="{3EDAB8BD-03D4-1E44-886B-7586C7D1AF10}"/>
                </a:ext>
              </a:extLst>
            </p:cNvPr>
            <p:cNvSpPr/>
            <p:nvPr/>
          </p:nvSpPr>
          <p:spPr>
            <a:xfrm>
              <a:off x="6094393" y="5431708"/>
              <a:ext cx="6107289" cy="1440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itchFamily="2" charset="2"/>
                <a:buChar char="n"/>
              </a:pPr>
              <a:r>
                <a:rPr kumimoji="1" lang="ja-JP" altLang="en-US" sz="2400"/>
                <a:t>スピーディーな開発</a:t>
              </a:r>
              <a:endParaRPr kumimoji="1" lang="en-US" altLang="ja-JP" sz="2400" dirty="0"/>
            </a:p>
            <a:p>
              <a:pPr marL="285750" indent="-285750" algn="ctr">
                <a:buFont typeface="Wingdings" pitchFamily="2" charset="2"/>
                <a:buChar char="n"/>
              </a:pPr>
              <a:r>
                <a:rPr lang="ja-JP" altLang="en-US" sz="2400"/>
                <a:t>自由なカスタマイズ</a:t>
              </a:r>
              <a:endParaRPr kumimoji="1" lang="en-US" altLang="ja-JP" sz="2400" dirty="0"/>
            </a:p>
          </p:txBody>
        </p:sp>
      </p:grpSp>
      <p:sp>
        <p:nvSpPr>
          <p:cNvPr id="52" name="正方形/長方形 51">
            <a:extLst>
              <a:ext uri="{FF2B5EF4-FFF2-40B4-BE49-F238E27FC236}">
                <a16:creationId xmlns:a16="http://schemas.microsoft.com/office/drawing/2014/main" id="{BB013C7D-9A27-9946-AA17-F57F127A3C42}"/>
              </a:ext>
            </a:extLst>
          </p:cNvPr>
          <p:cNvSpPr/>
          <p:nvPr/>
        </p:nvSpPr>
        <p:spPr>
          <a:xfrm>
            <a:off x="6094123" y="580841"/>
            <a:ext cx="6107559" cy="1152000"/>
          </a:xfrm>
          <a:prstGeom prst="rect">
            <a:avLst/>
          </a:prstGeom>
          <a:gradFill>
            <a:gsLst>
              <a:gs pos="0">
                <a:schemeClr val="tx2">
                  <a:alpha val="0"/>
                </a:schemeClr>
              </a:gs>
              <a:gs pos="100000">
                <a:schemeClr val="tx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ja-JP" altLang="en-US" sz="3200"/>
              <a:t>マイクロサービス</a:t>
            </a:r>
            <a:endParaRPr lang="en-US" altLang="ja-JP" sz="3200" dirty="0"/>
          </a:p>
          <a:p>
            <a:pPr algn="r"/>
            <a:r>
              <a:rPr kumimoji="1" lang="ja-JP" altLang="en-US" sz="3200"/>
              <a:t>アーキテクチャ</a:t>
            </a:r>
          </a:p>
        </p:txBody>
      </p:sp>
    </p:spTree>
    <p:extLst>
      <p:ext uri="{BB962C8B-B14F-4D97-AF65-F5344CB8AC3E}">
        <p14:creationId xmlns:p14="http://schemas.microsoft.com/office/powerpoint/2010/main" val="307146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三角形 1">
            <a:extLst>
              <a:ext uri="{FF2B5EF4-FFF2-40B4-BE49-F238E27FC236}">
                <a16:creationId xmlns:a16="http://schemas.microsoft.com/office/drawing/2014/main" id="{1AB7FA34-D6DB-144B-A63F-77B1C61F6C98}"/>
              </a:ext>
            </a:extLst>
          </p:cNvPr>
          <p:cNvSpPr/>
          <p:nvPr/>
        </p:nvSpPr>
        <p:spPr>
          <a:xfrm rot="10800000">
            <a:off x="2346156" y="1720512"/>
            <a:ext cx="7493581" cy="3974609"/>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a:extLst>
              <a:ext uri="{FF2B5EF4-FFF2-40B4-BE49-F238E27FC236}">
                <a16:creationId xmlns:a16="http://schemas.microsoft.com/office/drawing/2014/main" id="{9FA1628E-1C69-B140-81CC-01BA1DD0F431}"/>
              </a:ext>
            </a:extLst>
          </p:cNvPr>
          <p:cNvSpPr/>
          <p:nvPr/>
        </p:nvSpPr>
        <p:spPr>
          <a:xfrm>
            <a:off x="914400" y="962525"/>
            <a:ext cx="2863516" cy="1588168"/>
          </a:xfrm>
          <a:prstGeom prst="roundRect">
            <a:avLst>
              <a:gd name="adj" fmla="val 3872"/>
            </a:avLst>
          </a:prstGeom>
          <a:solidFill>
            <a:schemeClr val="tx2">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ハードウェア</a:t>
            </a:r>
            <a:endParaRPr lang="en-US" altLang="ja-JP" sz="2000" dirty="0"/>
          </a:p>
          <a:p>
            <a:pPr algn="ctr"/>
            <a:r>
              <a:rPr lang="ja-JP" altLang="en-US" sz="2000"/>
              <a:t>フリー</a:t>
            </a:r>
            <a:endParaRPr lang="en-US" altLang="ja-JP" sz="2000" dirty="0"/>
          </a:p>
          <a:p>
            <a:pPr algn="ctr"/>
            <a:endParaRPr kumimoji="1" lang="en-US" altLang="ja-JP" sz="2000" dirty="0"/>
          </a:p>
          <a:p>
            <a:pPr algn="ctr"/>
            <a:endParaRPr kumimoji="1" lang="ja-JP" altLang="en-US" sz="2000"/>
          </a:p>
        </p:txBody>
      </p:sp>
      <p:sp>
        <p:nvSpPr>
          <p:cNvPr id="7" name="角丸四角形 6">
            <a:extLst>
              <a:ext uri="{FF2B5EF4-FFF2-40B4-BE49-F238E27FC236}">
                <a16:creationId xmlns:a16="http://schemas.microsoft.com/office/drawing/2014/main" id="{168E2532-4F01-2240-8173-7B9003F8D205}"/>
              </a:ext>
            </a:extLst>
          </p:cNvPr>
          <p:cNvSpPr/>
          <p:nvPr/>
        </p:nvSpPr>
        <p:spPr>
          <a:xfrm>
            <a:off x="4664242" y="3533273"/>
            <a:ext cx="2863516" cy="914400"/>
          </a:xfrm>
          <a:prstGeom prst="round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オープン</a:t>
            </a:r>
            <a:endParaRPr kumimoji="1" lang="en-US" altLang="ja-JP" sz="2000" dirty="0"/>
          </a:p>
          <a:p>
            <a:pPr algn="ctr"/>
            <a:r>
              <a:rPr kumimoji="1" lang="ja-JP" altLang="en-US" sz="2000"/>
              <a:t>アーキテクチャ</a:t>
            </a:r>
          </a:p>
        </p:txBody>
      </p:sp>
      <p:sp>
        <p:nvSpPr>
          <p:cNvPr id="8" name="角丸四角形 7">
            <a:extLst>
              <a:ext uri="{FF2B5EF4-FFF2-40B4-BE49-F238E27FC236}">
                <a16:creationId xmlns:a16="http://schemas.microsoft.com/office/drawing/2014/main" id="{1B77D2EB-2AA5-A242-A2BA-AA95F1C588D4}"/>
              </a:ext>
            </a:extLst>
          </p:cNvPr>
          <p:cNvSpPr/>
          <p:nvPr/>
        </p:nvSpPr>
        <p:spPr>
          <a:xfrm>
            <a:off x="4664242" y="5165557"/>
            <a:ext cx="2863516" cy="914400"/>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新しいテクノロジーの力</a:t>
            </a:r>
            <a:endParaRPr kumimoji="1" lang="en-US" altLang="ja-JP" sz="2000" dirty="0"/>
          </a:p>
        </p:txBody>
      </p:sp>
      <p:sp>
        <p:nvSpPr>
          <p:cNvPr id="9" name="角丸四角形 8">
            <a:extLst>
              <a:ext uri="{FF2B5EF4-FFF2-40B4-BE49-F238E27FC236}">
                <a16:creationId xmlns:a16="http://schemas.microsoft.com/office/drawing/2014/main" id="{6F1FA774-3717-4B40-BF41-191A20E207C1}"/>
              </a:ext>
            </a:extLst>
          </p:cNvPr>
          <p:cNvSpPr/>
          <p:nvPr/>
        </p:nvSpPr>
        <p:spPr>
          <a:xfrm>
            <a:off x="919582" y="1974693"/>
            <a:ext cx="2863516" cy="576000"/>
          </a:xfrm>
          <a:prstGeom prst="roundRect">
            <a:avLst>
              <a:gd name="adj" fmla="val 3872"/>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自由なハード</a:t>
            </a:r>
            <a:endParaRPr kumimoji="1" lang="ja-JP" altLang="en-US">
              <a:solidFill>
                <a:schemeClr val="tx2"/>
              </a:solidFill>
            </a:endParaRPr>
          </a:p>
        </p:txBody>
      </p:sp>
      <p:grpSp>
        <p:nvGrpSpPr>
          <p:cNvPr id="3" name="グループ化 2">
            <a:extLst>
              <a:ext uri="{FF2B5EF4-FFF2-40B4-BE49-F238E27FC236}">
                <a16:creationId xmlns:a16="http://schemas.microsoft.com/office/drawing/2014/main" id="{A4E0C170-29F7-564B-B491-9262EFD85AAE}"/>
              </a:ext>
            </a:extLst>
          </p:cNvPr>
          <p:cNvGrpSpPr/>
          <p:nvPr/>
        </p:nvGrpSpPr>
        <p:grpSpPr>
          <a:xfrm>
            <a:off x="4654154" y="962525"/>
            <a:ext cx="2867959" cy="1588168"/>
            <a:chOff x="634649" y="3653589"/>
            <a:chExt cx="2867959" cy="1588168"/>
          </a:xfrm>
        </p:grpSpPr>
        <p:sp>
          <p:nvSpPr>
            <p:cNvPr id="10" name="角丸四角形 9">
              <a:extLst>
                <a:ext uri="{FF2B5EF4-FFF2-40B4-BE49-F238E27FC236}">
                  <a16:creationId xmlns:a16="http://schemas.microsoft.com/office/drawing/2014/main" id="{30E4EB05-7125-F044-B344-4AEB5C3CBBB3}"/>
                </a:ext>
              </a:extLst>
            </p:cNvPr>
            <p:cNvSpPr/>
            <p:nvPr/>
          </p:nvSpPr>
          <p:spPr>
            <a:xfrm>
              <a:off x="639092" y="3653589"/>
              <a:ext cx="2863516" cy="1588168"/>
            </a:xfrm>
            <a:prstGeom prst="roundRect">
              <a:avLst>
                <a:gd name="adj" fmla="val 3872"/>
              </a:avLst>
            </a:prstGeom>
            <a:solidFill>
              <a:schemeClr val="tx2">
                <a:alpha val="9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クラウド</a:t>
              </a:r>
              <a:endParaRPr lang="en-US" altLang="ja-JP" sz="2000" dirty="0"/>
            </a:p>
            <a:p>
              <a:pPr algn="ctr"/>
              <a:r>
                <a:rPr lang="ja-JP" altLang="en-US" sz="2000"/>
                <a:t>ネイティブ</a:t>
              </a:r>
              <a:endParaRPr lang="en-US" altLang="ja-JP" sz="2000" dirty="0"/>
            </a:p>
            <a:p>
              <a:pPr algn="ctr"/>
              <a:endParaRPr kumimoji="1" lang="en-US" altLang="ja-JP" sz="2000" dirty="0"/>
            </a:p>
            <a:p>
              <a:pPr algn="ctr"/>
              <a:endParaRPr kumimoji="1" lang="ja-JP" altLang="en-US" sz="2000"/>
            </a:p>
          </p:txBody>
        </p:sp>
        <p:sp>
          <p:nvSpPr>
            <p:cNvPr id="11" name="角丸四角形 10">
              <a:extLst>
                <a:ext uri="{FF2B5EF4-FFF2-40B4-BE49-F238E27FC236}">
                  <a16:creationId xmlns:a16="http://schemas.microsoft.com/office/drawing/2014/main" id="{C8026FAB-20C6-654F-B57D-3075B73229C4}"/>
                </a:ext>
              </a:extLst>
            </p:cNvPr>
            <p:cNvSpPr/>
            <p:nvPr/>
          </p:nvSpPr>
          <p:spPr>
            <a:xfrm>
              <a:off x="634649" y="4665757"/>
              <a:ext cx="2863516" cy="576000"/>
            </a:xfrm>
            <a:prstGeom prst="roundRect">
              <a:avLst>
                <a:gd name="adj" fmla="val 3872"/>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2"/>
                  </a:solidFill>
                </a:rPr>
                <a:t>データの解放</a:t>
              </a:r>
            </a:p>
          </p:txBody>
        </p:sp>
      </p:grpSp>
      <p:grpSp>
        <p:nvGrpSpPr>
          <p:cNvPr id="12" name="グループ化 11">
            <a:extLst>
              <a:ext uri="{FF2B5EF4-FFF2-40B4-BE49-F238E27FC236}">
                <a16:creationId xmlns:a16="http://schemas.microsoft.com/office/drawing/2014/main" id="{213580F9-20F8-4A4A-B920-EF0844727633}"/>
              </a:ext>
            </a:extLst>
          </p:cNvPr>
          <p:cNvGrpSpPr/>
          <p:nvPr/>
        </p:nvGrpSpPr>
        <p:grpSpPr>
          <a:xfrm>
            <a:off x="8408902" y="962525"/>
            <a:ext cx="2868698" cy="1588168"/>
            <a:chOff x="639092" y="3653589"/>
            <a:chExt cx="2868698" cy="1588168"/>
          </a:xfrm>
        </p:grpSpPr>
        <p:sp>
          <p:nvSpPr>
            <p:cNvPr id="13" name="角丸四角形 12">
              <a:extLst>
                <a:ext uri="{FF2B5EF4-FFF2-40B4-BE49-F238E27FC236}">
                  <a16:creationId xmlns:a16="http://schemas.microsoft.com/office/drawing/2014/main" id="{55E43A81-FC2F-4548-A2D2-5BF470A8D77D}"/>
                </a:ext>
              </a:extLst>
            </p:cNvPr>
            <p:cNvSpPr/>
            <p:nvPr/>
          </p:nvSpPr>
          <p:spPr>
            <a:xfrm>
              <a:off x="639092" y="3653589"/>
              <a:ext cx="2863516" cy="1588168"/>
            </a:xfrm>
            <a:prstGeom prst="roundRect">
              <a:avLst>
                <a:gd name="adj" fmla="val 3872"/>
              </a:avLst>
            </a:prstGeom>
            <a:solidFill>
              <a:schemeClr val="tx2">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a:t>マイクロ・サービス</a:t>
              </a:r>
              <a:endParaRPr lang="en-US" altLang="ja-JP" sz="2000" dirty="0"/>
            </a:p>
            <a:p>
              <a:pPr algn="ctr"/>
              <a:r>
                <a:rPr lang="ja-JP" altLang="en-US" sz="2000"/>
                <a:t>アーキテクチャ</a:t>
              </a:r>
              <a:endParaRPr lang="en-US" altLang="ja-JP" sz="2000" dirty="0"/>
            </a:p>
            <a:p>
              <a:pPr algn="ctr"/>
              <a:endParaRPr kumimoji="1" lang="en-US" altLang="ja-JP" sz="2000" dirty="0"/>
            </a:p>
            <a:p>
              <a:pPr algn="ctr"/>
              <a:endParaRPr kumimoji="1" lang="ja-JP" altLang="en-US" sz="2000"/>
            </a:p>
          </p:txBody>
        </p:sp>
        <p:sp>
          <p:nvSpPr>
            <p:cNvPr id="14" name="角丸四角形 13">
              <a:extLst>
                <a:ext uri="{FF2B5EF4-FFF2-40B4-BE49-F238E27FC236}">
                  <a16:creationId xmlns:a16="http://schemas.microsoft.com/office/drawing/2014/main" id="{D8CA521F-8A09-2548-B872-B3C780C8AB59}"/>
                </a:ext>
              </a:extLst>
            </p:cNvPr>
            <p:cNvSpPr/>
            <p:nvPr/>
          </p:nvSpPr>
          <p:spPr>
            <a:xfrm>
              <a:off x="644274" y="4665757"/>
              <a:ext cx="2863516" cy="576000"/>
            </a:xfrm>
            <a:prstGeom prst="roundRect">
              <a:avLst>
                <a:gd name="adj" fmla="val 3872"/>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自由なカスタマイズ</a:t>
              </a:r>
              <a:endParaRPr kumimoji="1" lang="ja-JP" altLang="en-US">
                <a:solidFill>
                  <a:schemeClr val="tx2"/>
                </a:solidFill>
              </a:endParaRPr>
            </a:p>
          </p:txBody>
        </p:sp>
      </p:grpSp>
    </p:spTree>
    <p:extLst>
      <p:ext uri="{BB962C8B-B14F-4D97-AF65-F5344CB8AC3E}">
        <p14:creationId xmlns:p14="http://schemas.microsoft.com/office/powerpoint/2010/main" val="157418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a:extLst>
              <a:ext uri="{FF2B5EF4-FFF2-40B4-BE49-F238E27FC236}">
                <a16:creationId xmlns:a16="http://schemas.microsoft.com/office/drawing/2014/main" id="{EEA430BE-FF01-254E-9E91-29740F26EA6E}"/>
              </a:ext>
            </a:extLst>
          </p:cNvPr>
          <p:cNvPicPr>
            <a:picLocks noChangeAspect="1"/>
          </p:cNvPicPr>
          <p:nvPr/>
        </p:nvPicPr>
        <p:blipFill rotWithShape="1">
          <a:blip r:embed="rId3">
            <a:alphaModFix amt="50000"/>
          </a:blip>
          <a:srcRect/>
          <a:stretch/>
        </p:blipFill>
        <p:spPr>
          <a:xfrm>
            <a:off x="0" y="0"/>
            <a:ext cx="12192000" cy="6858000"/>
          </a:xfrm>
          <a:prstGeom prst="rect">
            <a:avLst/>
          </a:prstGeom>
        </p:spPr>
      </p:pic>
      <p:sp>
        <p:nvSpPr>
          <p:cNvPr id="6" name="テキスト ボックス 5">
            <a:extLst>
              <a:ext uri="{FF2B5EF4-FFF2-40B4-BE49-F238E27FC236}">
                <a16:creationId xmlns:a16="http://schemas.microsoft.com/office/drawing/2014/main" id="{6FE4715B-00C0-AD4D-9BF0-808E07CBB2A5}"/>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ja-JP" sz="8000" dirty="0">
                <a:solidFill>
                  <a:schemeClr val="accent4"/>
                </a:solidFill>
                <a:latin typeface="+mj-lt"/>
                <a:ea typeface="+mj-ea"/>
                <a:cs typeface="+mj-cs"/>
              </a:rPr>
              <a:t>AI</a:t>
            </a:r>
            <a:r>
              <a:rPr lang="ja-JP" altLang="en-US" sz="8000">
                <a:solidFill>
                  <a:schemeClr val="accent4"/>
                </a:solidFill>
                <a:latin typeface="+mj-lt"/>
                <a:ea typeface="+mj-ea"/>
                <a:cs typeface="+mj-cs"/>
              </a:rPr>
              <a:t>・機械学習</a:t>
            </a:r>
            <a:endParaRPr kumimoji="1" lang="en-US" altLang="ja-JP" sz="8000" dirty="0">
              <a:solidFill>
                <a:schemeClr val="accent4"/>
              </a:solidFill>
              <a:latin typeface="+mj-lt"/>
              <a:ea typeface="+mj-ea"/>
              <a:cs typeface="+mj-cs"/>
            </a:endParaRPr>
          </a:p>
        </p:txBody>
      </p:sp>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33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2"/>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008264-243D-9F44-9D13-A7EF342A1721}"/>
              </a:ext>
            </a:extLst>
          </p:cNvPr>
          <p:cNvSpPr txBox="1"/>
          <p:nvPr/>
        </p:nvSpPr>
        <p:spPr>
          <a:xfrm>
            <a:off x="1249471" y="1613118"/>
            <a:ext cx="9693057" cy="1815882"/>
          </a:xfrm>
          <a:prstGeom prst="rect">
            <a:avLst/>
          </a:prstGeom>
          <a:noFill/>
        </p:spPr>
        <p:txBody>
          <a:bodyPr wrap="square" rtlCol="0">
            <a:spAutoFit/>
          </a:bodyPr>
          <a:lstStyle/>
          <a:p>
            <a:pPr algn="ctr"/>
            <a:r>
              <a:rPr lang="en-US" altLang="ja-JP" sz="5600" dirty="0">
                <a:solidFill>
                  <a:schemeClr val="bg1"/>
                </a:solidFill>
              </a:rPr>
              <a:t>POS</a:t>
            </a:r>
            <a:r>
              <a:rPr lang="ja-JP" altLang="en-US" sz="5600">
                <a:solidFill>
                  <a:schemeClr val="bg1"/>
                </a:solidFill>
              </a:rPr>
              <a:t>データを使うと</a:t>
            </a:r>
            <a:endParaRPr lang="en-US" altLang="ja-JP" sz="5600" dirty="0">
              <a:solidFill>
                <a:schemeClr val="bg1"/>
              </a:solidFill>
            </a:endParaRPr>
          </a:p>
          <a:p>
            <a:pPr algn="ctr"/>
            <a:r>
              <a:rPr lang="ja-JP" altLang="en-US" sz="5600">
                <a:solidFill>
                  <a:schemeClr val="bg1"/>
                </a:solidFill>
              </a:rPr>
              <a:t>何ができるのか</a:t>
            </a:r>
            <a:endParaRPr lang="en-US" altLang="ja-JP" sz="5600"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インク 1">
                <a:extLst>
                  <a:ext uri="{FF2B5EF4-FFF2-40B4-BE49-F238E27FC236}">
                    <a16:creationId xmlns:a16="http://schemas.microsoft.com/office/drawing/2014/main" id="{0C2A445F-C184-B140-B4B2-D4A9AB6B9DEE}"/>
                  </a:ext>
                </a:extLst>
              </p14:cNvPr>
              <p14:cNvContentPartPr/>
              <p14:nvPr/>
            </p14:nvContentPartPr>
            <p14:xfrm>
              <a:off x="1189775" y="-168840"/>
              <a:ext cx="360" cy="360"/>
            </p14:xfrm>
          </p:contentPart>
        </mc:Choice>
        <mc:Fallback xmlns="">
          <p:pic>
            <p:nvPicPr>
              <p:cNvPr id="2" name="インク 1">
                <a:extLst>
                  <a:ext uri="{FF2B5EF4-FFF2-40B4-BE49-F238E27FC236}">
                    <a16:creationId xmlns:a16="http://schemas.microsoft.com/office/drawing/2014/main" id="{0C2A445F-C184-B140-B4B2-D4A9AB6B9DEE}"/>
                  </a:ext>
                </a:extLst>
              </p:cNvPr>
              <p:cNvPicPr/>
              <p:nvPr/>
            </p:nvPicPr>
            <p:blipFill>
              <a:blip r:embed="rId4"/>
              <a:stretch>
                <a:fillRect/>
              </a:stretch>
            </p:blipFill>
            <p:spPr>
              <a:xfrm>
                <a:off x="1126775" y="-546840"/>
                <a:ext cx="126000" cy="756000"/>
              </a:xfrm>
              <a:prstGeom prst="rect">
                <a:avLst/>
              </a:prstGeom>
            </p:spPr>
          </p:pic>
        </mc:Fallback>
      </mc:AlternateContent>
    </p:spTree>
    <p:extLst>
      <p:ext uri="{BB962C8B-B14F-4D97-AF65-F5344CB8AC3E}">
        <p14:creationId xmlns:p14="http://schemas.microsoft.com/office/powerpoint/2010/main" val="14680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3"/>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 name="インク 1">
                <a:extLst>
                  <a:ext uri="{FF2B5EF4-FFF2-40B4-BE49-F238E27FC236}">
                    <a16:creationId xmlns:a16="http://schemas.microsoft.com/office/drawing/2014/main" id="{0C2A445F-C184-B140-B4B2-D4A9AB6B9DEE}"/>
                  </a:ext>
                </a:extLst>
              </p14:cNvPr>
              <p14:cNvContentPartPr/>
              <p14:nvPr/>
            </p14:nvContentPartPr>
            <p14:xfrm>
              <a:off x="1189775" y="-168840"/>
              <a:ext cx="360" cy="360"/>
            </p14:xfrm>
          </p:contentPart>
        </mc:Choice>
        <mc:Fallback xmlns="">
          <p:pic>
            <p:nvPicPr>
              <p:cNvPr id="2" name="インク 1">
                <a:extLst>
                  <a:ext uri="{FF2B5EF4-FFF2-40B4-BE49-F238E27FC236}">
                    <a16:creationId xmlns:a16="http://schemas.microsoft.com/office/drawing/2014/main" id="{0C2A445F-C184-B140-B4B2-D4A9AB6B9DEE}"/>
                  </a:ext>
                </a:extLst>
              </p:cNvPr>
              <p:cNvPicPr/>
              <p:nvPr/>
            </p:nvPicPr>
            <p:blipFill>
              <a:blip r:embed="rId5"/>
              <a:stretch>
                <a:fillRect/>
              </a:stretch>
            </p:blipFill>
            <p:spPr>
              <a:xfrm>
                <a:off x="1126775" y="-546840"/>
                <a:ext cx="126000" cy="756000"/>
              </a:xfrm>
              <a:prstGeom prst="rect">
                <a:avLst/>
              </a:prstGeom>
            </p:spPr>
          </p:pic>
        </mc:Fallback>
      </mc:AlternateContent>
      <p:sp>
        <p:nvSpPr>
          <p:cNvPr id="8" name="テキスト ボックス 7">
            <a:extLst>
              <a:ext uri="{FF2B5EF4-FFF2-40B4-BE49-F238E27FC236}">
                <a16:creationId xmlns:a16="http://schemas.microsoft.com/office/drawing/2014/main" id="{D410BDE4-D57A-0140-BDEC-B03ADD9486F4}"/>
              </a:ext>
            </a:extLst>
          </p:cNvPr>
          <p:cNvSpPr txBox="1"/>
          <p:nvPr/>
        </p:nvSpPr>
        <p:spPr>
          <a:xfrm>
            <a:off x="1249471" y="570109"/>
            <a:ext cx="9693057" cy="646331"/>
          </a:xfrm>
          <a:prstGeom prst="rect">
            <a:avLst/>
          </a:prstGeom>
          <a:noFill/>
        </p:spPr>
        <p:txBody>
          <a:bodyPr wrap="square" rtlCol="0">
            <a:spAutoFit/>
          </a:bodyPr>
          <a:lstStyle/>
          <a:p>
            <a:pPr algn="ctr"/>
            <a:r>
              <a:rPr lang="en-US" altLang="ja-JP" sz="3600" dirty="0">
                <a:solidFill>
                  <a:schemeClr val="bg1"/>
                </a:solidFill>
              </a:rPr>
              <a:t>POS</a:t>
            </a:r>
            <a:r>
              <a:rPr lang="ja-JP" altLang="en-US" sz="3600">
                <a:solidFill>
                  <a:schemeClr val="bg1"/>
                </a:solidFill>
              </a:rPr>
              <a:t>データを元に機械学習を使うと</a:t>
            </a:r>
            <a:endParaRPr lang="en-US" altLang="ja-JP" sz="3600" dirty="0">
              <a:solidFill>
                <a:schemeClr val="bg1"/>
              </a:solidFill>
            </a:endParaRPr>
          </a:p>
        </p:txBody>
      </p:sp>
      <p:sp>
        <p:nvSpPr>
          <p:cNvPr id="49" name="右矢印 48">
            <a:extLst>
              <a:ext uri="{FF2B5EF4-FFF2-40B4-BE49-F238E27FC236}">
                <a16:creationId xmlns:a16="http://schemas.microsoft.com/office/drawing/2014/main" id="{3A51524A-8BB7-BC45-9A65-97BAD9BCF23A}"/>
              </a:ext>
            </a:extLst>
          </p:cNvPr>
          <p:cNvSpPr/>
          <p:nvPr/>
        </p:nvSpPr>
        <p:spPr>
          <a:xfrm>
            <a:off x="5663996" y="3239251"/>
            <a:ext cx="864000" cy="1440000"/>
          </a:xfrm>
          <a:prstGeom prst="rightArrow">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BCEC4135-5765-4C4A-8B43-70BBDD8D47ED}"/>
              </a:ext>
            </a:extLst>
          </p:cNvPr>
          <p:cNvSpPr>
            <a:spLocks noChangeAspect="1"/>
          </p:cNvSpPr>
          <p:nvPr/>
        </p:nvSpPr>
        <p:spPr>
          <a:xfrm>
            <a:off x="7817835" y="6500282"/>
            <a:ext cx="288000" cy="288000"/>
          </a:xfrm>
          <a:prstGeom prst="ellipse">
            <a:avLst/>
          </a:prstGeom>
          <a:solidFill>
            <a:schemeClr val="accent3">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C1C42C27-0ED8-CD4A-A9C3-92D71BFA3C22}"/>
              </a:ext>
            </a:extLst>
          </p:cNvPr>
          <p:cNvSpPr txBox="1"/>
          <p:nvPr/>
        </p:nvSpPr>
        <p:spPr>
          <a:xfrm>
            <a:off x="8105835" y="6485114"/>
            <a:ext cx="1554222" cy="369332"/>
          </a:xfrm>
          <a:prstGeom prst="rect">
            <a:avLst/>
          </a:prstGeom>
          <a:noFill/>
        </p:spPr>
        <p:txBody>
          <a:bodyPr wrap="square" rtlCol="0">
            <a:spAutoFit/>
          </a:bodyPr>
          <a:lstStyle/>
          <a:p>
            <a:r>
              <a:rPr kumimoji="1" lang="ja-JP" altLang="en-US">
                <a:solidFill>
                  <a:schemeClr val="bg1"/>
                </a:solidFill>
              </a:rPr>
              <a:t>導入済み</a:t>
            </a:r>
          </a:p>
        </p:txBody>
      </p:sp>
      <p:sp>
        <p:nvSpPr>
          <p:cNvPr id="52" name="円/楕円 51">
            <a:extLst>
              <a:ext uri="{FF2B5EF4-FFF2-40B4-BE49-F238E27FC236}">
                <a16:creationId xmlns:a16="http://schemas.microsoft.com/office/drawing/2014/main" id="{41C59FFC-365D-5744-8282-EC57045C9F03}"/>
              </a:ext>
            </a:extLst>
          </p:cNvPr>
          <p:cNvSpPr>
            <a:spLocks noChangeAspect="1"/>
          </p:cNvSpPr>
          <p:nvPr/>
        </p:nvSpPr>
        <p:spPr>
          <a:xfrm>
            <a:off x="9516057" y="6503232"/>
            <a:ext cx="288000" cy="288000"/>
          </a:xfrm>
          <a:prstGeom prst="ellipse">
            <a:avLst/>
          </a:prstGeom>
          <a:solidFill>
            <a:schemeClr val="accent2">
              <a:alpha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8DE5244D-1D14-C64C-B6D3-D04F4B5DB27B}"/>
              </a:ext>
            </a:extLst>
          </p:cNvPr>
          <p:cNvSpPr txBox="1"/>
          <p:nvPr/>
        </p:nvSpPr>
        <p:spPr>
          <a:xfrm>
            <a:off x="9804057" y="6488668"/>
            <a:ext cx="2387943" cy="369332"/>
          </a:xfrm>
          <a:prstGeom prst="rect">
            <a:avLst/>
          </a:prstGeom>
          <a:noFill/>
        </p:spPr>
        <p:txBody>
          <a:bodyPr wrap="square" rtlCol="0">
            <a:spAutoFit/>
          </a:bodyPr>
          <a:lstStyle/>
          <a:p>
            <a:r>
              <a:rPr kumimoji="1" lang="ja-JP" altLang="en-US">
                <a:solidFill>
                  <a:schemeClr val="bg1"/>
                </a:solidFill>
              </a:rPr>
              <a:t>開発中・導入検証中</a:t>
            </a:r>
          </a:p>
        </p:txBody>
      </p:sp>
      <p:grpSp>
        <p:nvGrpSpPr>
          <p:cNvPr id="3" name="グループ化 2">
            <a:extLst>
              <a:ext uri="{FF2B5EF4-FFF2-40B4-BE49-F238E27FC236}">
                <a16:creationId xmlns:a16="http://schemas.microsoft.com/office/drawing/2014/main" id="{1D11E72A-8E1A-0C47-8051-A9D9D2AEDB80}"/>
              </a:ext>
            </a:extLst>
          </p:cNvPr>
          <p:cNvGrpSpPr/>
          <p:nvPr/>
        </p:nvGrpSpPr>
        <p:grpSpPr>
          <a:xfrm>
            <a:off x="852655" y="1729437"/>
            <a:ext cx="4379343" cy="4473786"/>
            <a:chOff x="852655" y="1729437"/>
            <a:chExt cx="4379343" cy="4473786"/>
          </a:xfrm>
        </p:grpSpPr>
        <p:sp>
          <p:nvSpPr>
            <p:cNvPr id="20" name="角丸四角形 19">
              <a:extLst>
                <a:ext uri="{FF2B5EF4-FFF2-40B4-BE49-F238E27FC236}">
                  <a16:creationId xmlns:a16="http://schemas.microsoft.com/office/drawing/2014/main" id="{0EFA82CF-6046-2C41-9D3C-4C1C7FFA727F}"/>
                </a:ext>
              </a:extLst>
            </p:cNvPr>
            <p:cNvSpPr/>
            <p:nvPr/>
          </p:nvSpPr>
          <p:spPr>
            <a:xfrm>
              <a:off x="863998" y="1729437"/>
              <a:ext cx="4368000" cy="576000"/>
            </a:xfrm>
            <a:prstGeom prst="roundRect">
              <a:avLst/>
            </a:prstGeom>
            <a:solidFill>
              <a:schemeClr val="accent3">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rPr>
                <a:t>来店客数予測</a:t>
              </a:r>
            </a:p>
          </p:txBody>
        </p:sp>
        <p:sp>
          <p:nvSpPr>
            <p:cNvPr id="29" name="角丸四角形 28">
              <a:extLst>
                <a:ext uri="{FF2B5EF4-FFF2-40B4-BE49-F238E27FC236}">
                  <a16:creationId xmlns:a16="http://schemas.microsoft.com/office/drawing/2014/main" id="{055AB4EE-460C-1A4B-913A-6C18D77B9469}"/>
                </a:ext>
              </a:extLst>
            </p:cNvPr>
            <p:cNvSpPr/>
            <p:nvPr/>
          </p:nvSpPr>
          <p:spPr>
            <a:xfrm>
              <a:off x="852655" y="2703884"/>
              <a:ext cx="4368000" cy="576000"/>
            </a:xfrm>
            <a:prstGeom prst="roundRect">
              <a:avLst/>
            </a:prstGeom>
            <a:solidFill>
              <a:schemeClr val="bg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rPr>
                <a:t>時間帯別・来店客数予測</a:t>
              </a:r>
            </a:p>
          </p:txBody>
        </p:sp>
        <p:sp>
          <p:nvSpPr>
            <p:cNvPr id="30" name="角丸四角形 29">
              <a:extLst>
                <a:ext uri="{FF2B5EF4-FFF2-40B4-BE49-F238E27FC236}">
                  <a16:creationId xmlns:a16="http://schemas.microsoft.com/office/drawing/2014/main" id="{EDDADDE6-3861-DB4D-A405-6F6D82CAE1CC}"/>
                </a:ext>
              </a:extLst>
            </p:cNvPr>
            <p:cNvSpPr/>
            <p:nvPr/>
          </p:nvSpPr>
          <p:spPr>
            <a:xfrm>
              <a:off x="863998" y="3678331"/>
              <a:ext cx="4368000" cy="576000"/>
            </a:xfrm>
            <a:prstGeom prst="roundRect">
              <a:avLst/>
            </a:prstGeom>
            <a:solidFill>
              <a:schemeClr val="accent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rPr>
                <a:t>売上予測</a:t>
              </a:r>
            </a:p>
          </p:txBody>
        </p:sp>
        <p:sp>
          <p:nvSpPr>
            <p:cNvPr id="31" name="角丸四角形 30">
              <a:extLst>
                <a:ext uri="{FF2B5EF4-FFF2-40B4-BE49-F238E27FC236}">
                  <a16:creationId xmlns:a16="http://schemas.microsoft.com/office/drawing/2014/main" id="{2ECB9B5E-4488-AF40-B897-0644DE2747F0}"/>
                </a:ext>
              </a:extLst>
            </p:cNvPr>
            <p:cNvSpPr/>
            <p:nvPr/>
          </p:nvSpPr>
          <p:spPr>
            <a:xfrm>
              <a:off x="863998" y="4652778"/>
              <a:ext cx="4368000" cy="576000"/>
            </a:xfrm>
            <a:prstGeom prst="roundRect">
              <a:avLst/>
            </a:prstGeom>
            <a:solidFill>
              <a:schemeClr val="bg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bg1"/>
                  </a:solidFill>
                </a:rPr>
                <a:t>時間帯別・売上予測</a:t>
              </a:r>
              <a:endParaRPr kumimoji="1" lang="ja-JP" altLang="en-US" sz="2400">
                <a:solidFill>
                  <a:schemeClr val="bg1"/>
                </a:solidFill>
              </a:endParaRPr>
            </a:p>
          </p:txBody>
        </p:sp>
        <p:sp>
          <p:nvSpPr>
            <p:cNvPr id="19" name="角丸四角形 18">
              <a:extLst>
                <a:ext uri="{FF2B5EF4-FFF2-40B4-BE49-F238E27FC236}">
                  <a16:creationId xmlns:a16="http://schemas.microsoft.com/office/drawing/2014/main" id="{6F769DCA-FFE1-044C-873B-360E3F55315F}"/>
                </a:ext>
              </a:extLst>
            </p:cNvPr>
            <p:cNvSpPr/>
            <p:nvPr/>
          </p:nvSpPr>
          <p:spPr>
            <a:xfrm>
              <a:off x="863998" y="5627223"/>
              <a:ext cx="4368000" cy="576000"/>
            </a:xfrm>
            <a:prstGeom prst="roundRect">
              <a:avLst/>
            </a:prstGeom>
            <a:solidFill>
              <a:schemeClr val="accent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rPr>
                <a:t>単品別売上数予測</a:t>
              </a:r>
            </a:p>
          </p:txBody>
        </p:sp>
      </p:grpSp>
      <p:grpSp>
        <p:nvGrpSpPr>
          <p:cNvPr id="4" name="グループ化 3">
            <a:extLst>
              <a:ext uri="{FF2B5EF4-FFF2-40B4-BE49-F238E27FC236}">
                <a16:creationId xmlns:a16="http://schemas.microsoft.com/office/drawing/2014/main" id="{683A71F1-142E-9841-854D-1AE242C454C7}"/>
              </a:ext>
            </a:extLst>
          </p:cNvPr>
          <p:cNvGrpSpPr/>
          <p:nvPr/>
        </p:nvGrpSpPr>
        <p:grpSpPr>
          <a:xfrm>
            <a:off x="6958971" y="1727056"/>
            <a:ext cx="4380374" cy="4476167"/>
            <a:chOff x="6958971" y="1727056"/>
            <a:chExt cx="4380374" cy="4476167"/>
          </a:xfrm>
        </p:grpSpPr>
        <p:sp>
          <p:nvSpPr>
            <p:cNvPr id="21" name="角丸四角形 20">
              <a:extLst>
                <a:ext uri="{FF2B5EF4-FFF2-40B4-BE49-F238E27FC236}">
                  <a16:creationId xmlns:a16="http://schemas.microsoft.com/office/drawing/2014/main" id="{F699F3A9-430D-B749-8B47-675C65FCDB93}"/>
                </a:ext>
              </a:extLst>
            </p:cNvPr>
            <p:cNvSpPr/>
            <p:nvPr/>
          </p:nvSpPr>
          <p:spPr>
            <a:xfrm>
              <a:off x="6958971" y="1727056"/>
              <a:ext cx="4368000" cy="576000"/>
            </a:xfrm>
            <a:prstGeom prst="roundRect">
              <a:avLst/>
            </a:prstGeom>
            <a:solidFill>
              <a:schemeClr val="accent3">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bg1"/>
                  </a:solidFill>
                </a:rPr>
                <a:t>PI</a:t>
              </a:r>
              <a:r>
                <a:rPr kumimoji="1" lang="ja-JP" altLang="en-US" sz="2400">
                  <a:solidFill>
                    <a:schemeClr val="bg1"/>
                  </a:solidFill>
                </a:rPr>
                <a:t>値型発注精度の向上に</a:t>
              </a:r>
            </a:p>
          </p:txBody>
        </p:sp>
        <p:sp>
          <p:nvSpPr>
            <p:cNvPr id="24" name="角丸四角形 23">
              <a:extLst>
                <a:ext uri="{FF2B5EF4-FFF2-40B4-BE49-F238E27FC236}">
                  <a16:creationId xmlns:a16="http://schemas.microsoft.com/office/drawing/2014/main" id="{7AE6F24C-3233-3C47-8CD1-844C881C296E}"/>
                </a:ext>
              </a:extLst>
            </p:cNvPr>
            <p:cNvSpPr/>
            <p:nvPr/>
          </p:nvSpPr>
          <p:spPr>
            <a:xfrm>
              <a:off x="6971345" y="2702098"/>
              <a:ext cx="4368000" cy="576000"/>
            </a:xfrm>
            <a:prstGeom prst="roundRect">
              <a:avLst/>
            </a:prstGeom>
            <a:solidFill>
              <a:schemeClr val="bg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bg1"/>
                  </a:solidFill>
                </a:rPr>
                <a:t>スタッフ</a:t>
              </a:r>
              <a:r>
                <a:rPr kumimoji="1" lang="ja-JP" altLang="en-US" sz="2400">
                  <a:solidFill>
                    <a:schemeClr val="bg1"/>
                  </a:solidFill>
                </a:rPr>
                <a:t>のシフトの最適化</a:t>
              </a:r>
            </a:p>
          </p:txBody>
        </p:sp>
        <p:sp>
          <p:nvSpPr>
            <p:cNvPr id="25" name="角丸四角形 24">
              <a:extLst>
                <a:ext uri="{FF2B5EF4-FFF2-40B4-BE49-F238E27FC236}">
                  <a16:creationId xmlns:a16="http://schemas.microsoft.com/office/drawing/2014/main" id="{903E9C60-7DD2-B44B-8658-41D1749771BA}"/>
                </a:ext>
              </a:extLst>
            </p:cNvPr>
            <p:cNvSpPr/>
            <p:nvPr/>
          </p:nvSpPr>
          <p:spPr>
            <a:xfrm>
              <a:off x="6971345" y="3677140"/>
              <a:ext cx="4368000" cy="576000"/>
            </a:xfrm>
            <a:prstGeom prst="roundRect">
              <a:avLst/>
            </a:prstGeom>
            <a:solidFill>
              <a:schemeClr val="accent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bg1"/>
                  </a:solidFill>
                </a:rPr>
                <a:t>経営数値の予測に</a:t>
              </a:r>
              <a:endParaRPr kumimoji="1" lang="ja-JP" altLang="en-US" sz="2400">
                <a:solidFill>
                  <a:schemeClr val="bg1"/>
                </a:solidFill>
              </a:endParaRPr>
            </a:p>
          </p:txBody>
        </p:sp>
        <p:sp>
          <p:nvSpPr>
            <p:cNvPr id="26" name="角丸四角形 25">
              <a:extLst>
                <a:ext uri="{FF2B5EF4-FFF2-40B4-BE49-F238E27FC236}">
                  <a16:creationId xmlns:a16="http://schemas.microsoft.com/office/drawing/2014/main" id="{544C8265-D991-E549-97F5-7EA525C06A31}"/>
                </a:ext>
              </a:extLst>
            </p:cNvPr>
            <p:cNvSpPr/>
            <p:nvPr/>
          </p:nvSpPr>
          <p:spPr>
            <a:xfrm>
              <a:off x="6971345" y="4652182"/>
              <a:ext cx="4368000" cy="576000"/>
            </a:xfrm>
            <a:prstGeom prst="roundRect">
              <a:avLst/>
            </a:prstGeom>
            <a:solidFill>
              <a:schemeClr val="bg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bg1"/>
                  </a:solidFill>
                </a:rPr>
                <a:t>タイムセールのタイミング</a:t>
              </a:r>
              <a:endParaRPr kumimoji="1" lang="ja-JP" altLang="en-US" sz="2400">
                <a:solidFill>
                  <a:schemeClr val="bg1"/>
                </a:solidFill>
              </a:endParaRPr>
            </a:p>
          </p:txBody>
        </p:sp>
        <p:sp>
          <p:nvSpPr>
            <p:cNvPr id="22" name="角丸四角形 21">
              <a:extLst>
                <a:ext uri="{FF2B5EF4-FFF2-40B4-BE49-F238E27FC236}">
                  <a16:creationId xmlns:a16="http://schemas.microsoft.com/office/drawing/2014/main" id="{144D7D0C-970D-1343-A778-E5B642DF15F9}"/>
                </a:ext>
              </a:extLst>
            </p:cNvPr>
            <p:cNvSpPr/>
            <p:nvPr/>
          </p:nvSpPr>
          <p:spPr>
            <a:xfrm>
              <a:off x="6971345" y="5627223"/>
              <a:ext cx="4368000" cy="576000"/>
            </a:xfrm>
            <a:prstGeom prst="roundRect">
              <a:avLst/>
            </a:prstGeom>
            <a:solidFill>
              <a:schemeClr val="accent2">
                <a:alpha val="50000"/>
              </a:schemeClr>
            </a:solidFill>
            <a:ln w="5080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rPr>
                <a:t>発注精度の向上に</a:t>
              </a:r>
            </a:p>
          </p:txBody>
        </p:sp>
      </p:grpSp>
    </p:spTree>
    <p:extLst>
      <p:ext uri="{BB962C8B-B14F-4D97-AF65-F5344CB8AC3E}">
        <p14:creationId xmlns:p14="http://schemas.microsoft.com/office/powerpoint/2010/main" val="425309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6">
            <a:extLst>
              <a:ext uri="{FF2B5EF4-FFF2-40B4-BE49-F238E27FC236}">
                <a16:creationId xmlns:a16="http://schemas.microsoft.com/office/drawing/2014/main" id="{603FCE24-6FC5-1740-8915-67A557798355}"/>
              </a:ext>
            </a:extLst>
          </p:cNvPr>
          <p:cNvPicPr>
            <a:picLocks noChangeAspect="1"/>
          </p:cNvPicPr>
          <p:nvPr/>
        </p:nvPicPr>
        <p:blipFill>
          <a:blip r:embed="rId3"/>
          <a:stretch>
            <a:fillRect/>
          </a:stretch>
        </p:blipFill>
        <p:spPr>
          <a:xfrm>
            <a:off x="0" y="0"/>
            <a:ext cx="11072058" cy="6858000"/>
          </a:xfrm>
          <a:prstGeom prst="rect">
            <a:avLst/>
          </a:prstGeom>
          <a:effectLst>
            <a:outerShdw blurRad="63500" sx="102000" sy="102000" algn="ctr" rotWithShape="0">
              <a:prstClr val="black">
                <a:alpha val="40000"/>
              </a:prstClr>
            </a:outerShdw>
          </a:effectLst>
        </p:spPr>
      </p:pic>
      <p:sp>
        <p:nvSpPr>
          <p:cNvPr id="3" name="正方形/長方形 2">
            <a:extLst>
              <a:ext uri="{FF2B5EF4-FFF2-40B4-BE49-F238E27FC236}">
                <a16:creationId xmlns:a16="http://schemas.microsoft.com/office/drawing/2014/main" id="{D6AA77BC-C831-7041-82CD-51EF35269026}"/>
              </a:ext>
            </a:extLst>
          </p:cNvPr>
          <p:cNvSpPr/>
          <p:nvPr/>
        </p:nvSpPr>
        <p:spPr>
          <a:xfrm>
            <a:off x="374073" y="-7951"/>
            <a:ext cx="11837804" cy="6858000"/>
          </a:xfrm>
          <a:prstGeom prst="rect">
            <a:avLst/>
          </a:prstGeom>
          <a:gradFill flip="none" rotWithShape="1">
            <a:gsLst>
              <a:gs pos="52000">
                <a:schemeClr val="bg1"/>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C82702C-3C68-FF47-8CDB-A871081199B7}"/>
              </a:ext>
            </a:extLst>
          </p:cNvPr>
          <p:cNvSpPr txBox="1"/>
          <p:nvPr/>
        </p:nvSpPr>
        <p:spPr>
          <a:xfrm>
            <a:off x="6096001" y="568049"/>
            <a:ext cx="5559757" cy="1077218"/>
          </a:xfrm>
          <a:prstGeom prst="rect">
            <a:avLst/>
          </a:prstGeom>
          <a:noFill/>
        </p:spPr>
        <p:txBody>
          <a:bodyPr wrap="square" rtlCol="0">
            <a:spAutoFit/>
          </a:bodyPr>
          <a:lstStyle/>
          <a:p>
            <a:pPr algn="r"/>
            <a:r>
              <a:rPr kumimoji="1" lang="ja-JP" altLang="en-US" sz="3200">
                <a:solidFill>
                  <a:schemeClr val="tx2"/>
                </a:solidFill>
              </a:rPr>
              <a:t>来店客数予測</a:t>
            </a:r>
            <a:endParaRPr lang="en-US" altLang="ja-JP" sz="3200" dirty="0">
              <a:solidFill>
                <a:schemeClr val="tx2"/>
              </a:solidFill>
            </a:endParaRPr>
          </a:p>
          <a:p>
            <a:pPr algn="r"/>
            <a:r>
              <a:rPr kumimoji="1" lang="ja-JP" altLang="en-US" sz="3200">
                <a:solidFill>
                  <a:schemeClr val="tx2"/>
                </a:solidFill>
              </a:rPr>
              <a:t>サービス</a:t>
            </a:r>
          </a:p>
        </p:txBody>
      </p:sp>
      <p:sp>
        <p:nvSpPr>
          <p:cNvPr id="6" name="テキスト ボックス 5">
            <a:extLst>
              <a:ext uri="{FF2B5EF4-FFF2-40B4-BE49-F238E27FC236}">
                <a16:creationId xmlns:a16="http://schemas.microsoft.com/office/drawing/2014/main" id="{76A4F4DF-E245-874E-BC6D-17CE6275397F}"/>
              </a:ext>
            </a:extLst>
          </p:cNvPr>
          <p:cNvSpPr txBox="1"/>
          <p:nvPr/>
        </p:nvSpPr>
        <p:spPr>
          <a:xfrm>
            <a:off x="6096002" y="2229218"/>
            <a:ext cx="5559756" cy="1200329"/>
          </a:xfrm>
          <a:prstGeom prst="rect">
            <a:avLst/>
          </a:prstGeom>
          <a:noFill/>
        </p:spPr>
        <p:txBody>
          <a:bodyPr wrap="square" rtlCol="0">
            <a:spAutoFit/>
          </a:bodyPr>
          <a:lstStyle/>
          <a:p>
            <a:r>
              <a:rPr kumimoji="1" lang="ja-JP" altLang="en-US" sz="2400">
                <a:solidFill>
                  <a:schemeClr val="tx2"/>
                </a:solidFill>
              </a:rPr>
              <a:t>過去の来店客数データを元に</a:t>
            </a:r>
            <a:endParaRPr kumimoji="1" lang="en-US" altLang="ja-JP" sz="2400" dirty="0">
              <a:solidFill>
                <a:schemeClr val="tx2"/>
              </a:solidFill>
            </a:endParaRPr>
          </a:p>
          <a:p>
            <a:r>
              <a:rPr kumimoji="1" lang="ja-JP" altLang="en-US" sz="2400">
                <a:solidFill>
                  <a:schemeClr val="tx2"/>
                </a:solidFill>
              </a:rPr>
              <a:t>天候・イベント情報・特売などの情報から、来店客数を予測します。</a:t>
            </a:r>
            <a:endParaRPr kumimoji="1" lang="en-US" altLang="ja-JP" sz="2400" dirty="0">
              <a:solidFill>
                <a:schemeClr val="tx2"/>
              </a:solidFill>
            </a:endParaRPr>
          </a:p>
        </p:txBody>
      </p:sp>
      <p:sp>
        <p:nvSpPr>
          <p:cNvPr id="10" name="正方形/長方形 9">
            <a:extLst>
              <a:ext uri="{FF2B5EF4-FFF2-40B4-BE49-F238E27FC236}">
                <a16:creationId xmlns:a16="http://schemas.microsoft.com/office/drawing/2014/main" id="{F59B672F-3A4B-B14F-AF24-C40A53BAAFFB}"/>
              </a:ext>
            </a:extLst>
          </p:cNvPr>
          <p:cNvSpPr/>
          <p:nvPr/>
        </p:nvSpPr>
        <p:spPr>
          <a:xfrm>
            <a:off x="8767362" y="5725759"/>
            <a:ext cx="3449782" cy="1152000"/>
          </a:xfrm>
          <a:prstGeom prst="rect">
            <a:avLst/>
          </a:prstGeom>
          <a:gradFill flip="none" rotWithShape="1">
            <a:gsLst>
              <a:gs pos="0">
                <a:schemeClr val="tx2">
                  <a:alpha val="0"/>
                </a:schemeClr>
              </a:gs>
              <a:gs pos="50000">
                <a:schemeClr val="tx2"/>
              </a:gs>
              <a:gs pos="10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sz="2400"/>
              <a:t>１社導入</a:t>
            </a:r>
            <a:endParaRPr kumimoji="1" lang="en-US" altLang="ja-JP" sz="2400" dirty="0"/>
          </a:p>
          <a:p>
            <a:pPr algn="r"/>
            <a:r>
              <a:rPr kumimoji="1" lang="ja-JP" altLang="en-US" sz="2400"/>
              <a:t>２社データ検証中</a:t>
            </a:r>
          </a:p>
        </p:txBody>
      </p:sp>
    </p:spTree>
    <p:extLst>
      <p:ext uri="{BB962C8B-B14F-4D97-AF65-F5344CB8AC3E}">
        <p14:creationId xmlns:p14="http://schemas.microsoft.com/office/powerpoint/2010/main" val="265952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6">
            <a:extLst>
              <a:ext uri="{FF2B5EF4-FFF2-40B4-BE49-F238E27FC236}">
                <a16:creationId xmlns:a16="http://schemas.microsoft.com/office/drawing/2014/main" id="{98237436-A66A-1342-8361-6317C5B4D5E9}"/>
              </a:ext>
            </a:extLst>
          </p:cNvPr>
          <p:cNvPicPr>
            <a:picLocks noChangeAspect="1"/>
          </p:cNvPicPr>
          <p:nvPr/>
        </p:nvPicPr>
        <p:blipFill rotWithShape="1">
          <a:blip r:embed="rId2"/>
          <a:srcRect t="9186" b="-1"/>
          <a:stretch/>
        </p:blipFill>
        <p:spPr>
          <a:xfrm>
            <a:off x="0" y="0"/>
            <a:ext cx="12192000" cy="6858000"/>
          </a:xfrm>
          <a:prstGeom prst="rect">
            <a:avLst/>
          </a:prstGeom>
          <a:effectLst>
            <a:outerShdw blurRad="63500" sx="102000" sy="102000" algn="ctr" rotWithShape="0">
              <a:prstClr val="black">
                <a:alpha val="40000"/>
              </a:prstClr>
            </a:outerShdw>
          </a:effectLst>
        </p:spPr>
      </p:pic>
      <p:sp>
        <p:nvSpPr>
          <p:cNvPr id="6" name="正方形/長方形 5">
            <a:extLst>
              <a:ext uri="{FF2B5EF4-FFF2-40B4-BE49-F238E27FC236}">
                <a16:creationId xmlns:a16="http://schemas.microsoft.com/office/drawing/2014/main" id="{653405F3-86A8-2E43-BC4E-FF630EBF12AB}"/>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1603FEF7-8078-BA41-95EA-4B0B0E336AE4}"/>
              </a:ext>
            </a:extLst>
          </p:cNvPr>
          <p:cNvGrpSpPr/>
          <p:nvPr/>
        </p:nvGrpSpPr>
        <p:grpSpPr>
          <a:xfrm>
            <a:off x="576000" y="1152824"/>
            <a:ext cx="4642162" cy="5057553"/>
            <a:chOff x="575449" y="553550"/>
            <a:chExt cx="4642162" cy="5057553"/>
          </a:xfrm>
        </p:grpSpPr>
        <p:sp>
          <p:nvSpPr>
            <p:cNvPr id="28" name="角丸四角形 27">
              <a:extLst>
                <a:ext uri="{FF2B5EF4-FFF2-40B4-BE49-F238E27FC236}">
                  <a16:creationId xmlns:a16="http://schemas.microsoft.com/office/drawing/2014/main" id="{F2D1DA01-5F19-1D48-867D-C5C62DFD2ADB}"/>
                </a:ext>
              </a:extLst>
            </p:cNvPr>
            <p:cNvSpPr/>
            <p:nvPr/>
          </p:nvSpPr>
          <p:spPr>
            <a:xfrm>
              <a:off x="575449" y="553550"/>
              <a:ext cx="4642162" cy="5057553"/>
            </a:xfrm>
            <a:prstGeom prst="roundRect">
              <a:avLst>
                <a:gd name="adj" fmla="val 3701"/>
              </a:avLst>
            </a:prstGeom>
            <a:solidFill>
              <a:schemeClr val="tx2">
                <a:alpha val="8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a:t>機械学習モデル作成</a:t>
              </a:r>
              <a:endParaRPr kumimoji="1" lang="ja-JP" altLang="en-US"/>
            </a:p>
          </p:txBody>
        </p:sp>
        <p:sp>
          <p:nvSpPr>
            <p:cNvPr id="43" name="三角形 42">
              <a:extLst>
                <a:ext uri="{FF2B5EF4-FFF2-40B4-BE49-F238E27FC236}">
                  <a16:creationId xmlns:a16="http://schemas.microsoft.com/office/drawing/2014/main" id="{CABB1036-7E8C-8446-9D7C-A2B9159B6D3C}"/>
                </a:ext>
              </a:extLst>
            </p:cNvPr>
            <p:cNvSpPr>
              <a:spLocks noChangeAspect="1"/>
            </p:cNvSpPr>
            <p:nvPr/>
          </p:nvSpPr>
          <p:spPr>
            <a:xfrm rot="5400000">
              <a:off x="1454415" y="2139511"/>
              <a:ext cx="2878665" cy="2333097"/>
            </a:xfrm>
            <a:prstGeom prst="triangle">
              <a:avLst/>
            </a:prstGeom>
            <a:solidFill>
              <a:schemeClr val="tx2">
                <a:alpha val="86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a:extLst>
                <a:ext uri="{FF2B5EF4-FFF2-40B4-BE49-F238E27FC236}">
                  <a16:creationId xmlns:a16="http://schemas.microsoft.com/office/drawing/2014/main" id="{A8086B20-3CD8-564B-8509-2644833A71DF}"/>
                </a:ext>
              </a:extLst>
            </p:cNvPr>
            <p:cNvSpPr/>
            <p:nvPr/>
          </p:nvSpPr>
          <p:spPr>
            <a:xfrm>
              <a:off x="863449" y="1281823"/>
              <a:ext cx="1728000" cy="1152000"/>
            </a:xfrm>
            <a:prstGeom prst="roundRect">
              <a:avLst>
                <a:gd name="adj" fmla="val 3701"/>
              </a:avLst>
            </a:prstGeom>
            <a:solidFill>
              <a:schemeClr val="bg1">
                <a:alpha val="9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POS</a:t>
              </a:r>
              <a:r>
                <a:rPr lang="ja-JP" altLang="en-US">
                  <a:solidFill>
                    <a:schemeClr val="tx2"/>
                  </a:solidFill>
                </a:rPr>
                <a:t>来店客数</a:t>
              </a:r>
              <a:endParaRPr lang="en-US" altLang="ja-JP" dirty="0">
                <a:solidFill>
                  <a:schemeClr val="tx2"/>
                </a:solidFill>
              </a:endParaRPr>
            </a:p>
            <a:p>
              <a:pPr algn="ctr"/>
              <a:r>
                <a:rPr lang="ja-JP" altLang="en-US">
                  <a:solidFill>
                    <a:schemeClr val="tx2"/>
                  </a:solidFill>
                </a:rPr>
                <a:t>データ</a:t>
              </a:r>
              <a:endParaRPr lang="en-US" altLang="ja-JP" dirty="0">
                <a:solidFill>
                  <a:schemeClr val="tx2"/>
                </a:solidFill>
              </a:endParaRPr>
            </a:p>
          </p:txBody>
        </p:sp>
        <p:sp>
          <p:nvSpPr>
            <p:cNvPr id="32" name="角丸四角形 31">
              <a:extLst>
                <a:ext uri="{FF2B5EF4-FFF2-40B4-BE49-F238E27FC236}">
                  <a16:creationId xmlns:a16="http://schemas.microsoft.com/office/drawing/2014/main" id="{E160457F-574F-BF4A-85DF-3247DD348185}"/>
                </a:ext>
              </a:extLst>
            </p:cNvPr>
            <p:cNvSpPr/>
            <p:nvPr/>
          </p:nvSpPr>
          <p:spPr>
            <a:xfrm>
              <a:off x="863449" y="2721823"/>
              <a:ext cx="1728000" cy="1152000"/>
            </a:xfrm>
            <a:prstGeom prst="roundRect">
              <a:avLst>
                <a:gd name="adj" fmla="val 3701"/>
              </a:avLst>
            </a:prstGeom>
            <a:solidFill>
              <a:schemeClr val="bg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特売</a:t>
              </a:r>
              <a:endParaRPr lang="en-US" altLang="ja-JP" dirty="0">
                <a:solidFill>
                  <a:schemeClr val="tx2"/>
                </a:solidFill>
              </a:endParaRPr>
            </a:p>
            <a:p>
              <a:pPr algn="ctr"/>
              <a:r>
                <a:rPr lang="ja-JP" altLang="en-US">
                  <a:solidFill>
                    <a:schemeClr val="tx2"/>
                  </a:solidFill>
                </a:rPr>
                <a:t>データ</a:t>
              </a:r>
              <a:endParaRPr lang="en-US" altLang="ja-JP" dirty="0">
                <a:solidFill>
                  <a:schemeClr val="tx2"/>
                </a:solidFill>
              </a:endParaRPr>
            </a:p>
          </p:txBody>
        </p:sp>
        <p:sp>
          <p:nvSpPr>
            <p:cNvPr id="34" name="角丸四角形 33">
              <a:extLst>
                <a:ext uri="{FF2B5EF4-FFF2-40B4-BE49-F238E27FC236}">
                  <a16:creationId xmlns:a16="http://schemas.microsoft.com/office/drawing/2014/main" id="{E7572D98-920D-3B47-A909-348D744C99C4}"/>
                </a:ext>
              </a:extLst>
            </p:cNvPr>
            <p:cNvSpPr/>
            <p:nvPr/>
          </p:nvSpPr>
          <p:spPr>
            <a:xfrm>
              <a:off x="862273" y="4168458"/>
              <a:ext cx="1728000" cy="1152000"/>
            </a:xfrm>
            <a:prstGeom prst="roundRect">
              <a:avLst>
                <a:gd name="adj" fmla="val 3701"/>
              </a:avLst>
            </a:prstGeom>
            <a:solidFill>
              <a:schemeClr val="bg1">
                <a:alpha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天候</a:t>
              </a:r>
              <a:endParaRPr lang="en-US" altLang="ja-JP" dirty="0">
                <a:solidFill>
                  <a:schemeClr val="tx2"/>
                </a:solidFill>
              </a:endParaRPr>
            </a:p>
            <a:p>
              <a:pPr algn="ctr"/>
              <a:r>
                <a:rPr lang="ja-JP" altLang="en-US">
                  <a:solidFill>
                    <a:schemeClr val="tx2"/>
                  </a:solidFill>
                </a:rPr>
                <a:t>データ</a:t>
              </a:r>
              <a:endParaRPr lang="en-US" altLang="ja-JP" dirty="0">
                <a:solidFill>
                  <a:schemeClr val="tx2"/>
                </a:solidFill>
              </a:endParaRPr>
            </a:p>
          </p:txBody>
        </p:sp>
        <p:sp>
          <p:nvSpPr>
            <p:cNvPr id="31" name="角丸四角形 30">
              <a:extLst>
                <a:ext uri="{FF2B5EF4-FFF2-40B4-BE49-F238E27FC236}">
                  <a16:creationId xmlns:a16="http://schemas.microsoft.com/office/drawing/2014/main" id="{5F123777-4C28-6846-B235-9A996DFDAB4E}"/>
                </a:ext>
              </a:extLst>
            </p:cNvPr>
            <p:cNvSpPr/>
            <p:nvPr/>
          </p:nvSpPr>
          <p:spPr>
            <a:xfrm>
              <a:off x="3196297" y="2721823"/>
              <a:ext cx="1728000" cy="1152000"/>
            </a:xfrm>
            <a:prstGeom prst="roundRect">
              <a:avLst>
                <a:gd name="adj" fmla="val 3701"/>
              </a:avLst>
            </a:prstGeom>
            <a:solidFill>
              <a:schemeClr val="accent1">
                <a:alpha val="90000"/>
              </a:schemeClr>
            </a:solidFill>
            <a:ln w="50800">
              <a:solidFill>
                <a:schemeClr val="bg1"/>
              </a:solidFill>
              <a:prstDash val="dash"/>
              <a:extLst>
                <a:ext uri="{C807C97D-BFC1-408E-A445-0C87EB9F89A2}">
                  <ask:lineSketchStyleProps xmlns:ask="http://schemas.microsoft.com/office/drawing/2018/sketchyshapes" sd="1219033472">
                    <a:custGeom>
                      <a:avLst/>
                      <a:gdLst>
                        <a:gd name="connsiteX0" fmla="*/ 0 w 1728000"/>
                        <a:gd name="connsiteY0" fmla="*/ 42636 h 1152000"/>
                        <a:gd name="connsiteX1" fmla="*/ 42636 w 1728000"/>
                        <a:gd name="connsiteY1" fmla="*/ 0 h 1152000"/>
                        <a:gd name="connsiteX2" fmla="*/ 1685364 w 1728000"/>
                        <a:gd name="connsiteY2" fmla="*/ 0 h 1152000"/>
                        <a:gd name="connsiteX3" fmla="*/ 1728000 w 1728000"/>
                        <a:gd name="connsiteY3" fmla="*/ 42636 h 1152000"/>
                        <a:gd name="connsiteX4" fmla="*/ 1728000 w 1728000"/>
                        <a:gd name="connsiteY4" fmla="*/ 1109364 h 1152000"/>
                        <a:gd name="connsiteX5" fmla="*/ 1685364 w 1728000"/>
                        <a:gd name="connsiteY5" fmla="*/ 1152000 h 1152000"/>
                        <a:gd name="connsiteX6" fmla="*/ 42636 w 1728000"/>
                        <a:gd name="connsiteY6" fmla="*/ 1152000 h 1152000"/>
                        <a:gd name="connsiteX7" fmla="*/ 0 w 1728000"/>
                        <a:gd name="connsiteY7" fmla="*/ 1109364 h 1152000"/>
                        <a:gd name="connsiteX8" fmla="*/ 0 w 1728000"/>
                        <a:gd name="connsiteY8" fmla="*/ 42636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00" h="1152000" fill="none" extrusionOk="0">
                          <a:moveTo>
                            <a:pt x="0" y="42636"/>
                          </a:moveTo>
                          <a:cubicBezTo>
                            <a:pt x="-4020" y="18439"/>
                            <a:pt x="20392" y="1066"/>
                            <a:pt x="42636" y="0"/>
                          </a:cubicBezTo>
                          <a:cubicBezTo>
                            <a:pt x="747884" y="-54014"/>
                            <a:pt x="1259730" y="-31567"/>
                            <a:pt x="1685364" y="0"/>
                          </a:cubicBezTo>
                          <a:cubicBezTo>
                            <a:pt x="1710101" y="1833"/>
                            <a:pt x="1730324" y="21936"/>
                            <a:pt x="1728000" y="42636"/>
                          </a:cubicBezTo>
                          <a:cubicBezTo>
                            <a:pt x="1674303" y="390842"/>
                            <a:pt x="1721214" y="821789"/>
                            <a:pt x="1728000" y="1109364"/>
                          </a:cubicBezTo>
                          <a:cubicBezTo>
                            <a:pt x="1723847" y="1133593"/>
                            <a:pt x="1705177" y="1149424"/>
                            <a:pt x="1685364" y="1152000"/>
                          </a:cubicBezTo>
                          <a:cubicBezTo>
                            <a:pt x="1206755" y="1087421"/>
                            <a:pt x="251112" y="1270278"/>
                            <a:pt x="42636" y="1152000"/>
                          </a:cubicBezTo>
                          <a:cubicBezTo>
                            <a:pt x="19116" y="1151640"/>
                            <a:pt x="-3838" y="1135152"/>
                            <a:pt x="0" y="1109364"/>
                          </a:cubicBezTo>
                          <a:cubicBezTo>
                            <a:pt x="28940" y="741318"/>
                            <a:pt x="-74032" y="364779"/>
                            <a:pt x="0" y="42636"/>
                          </a:cubicBezTo>
                          <a:close/>
                        </a:path>
                        <a:path w="1728000" h="1152000" stroke="0" extrusionOk="0">
                          <a:moveTo>
                            <a:pt x="0" y="42636"/>
                          </a:moveTo>
                          <a:cubicBezTo>
                            <a:pt x="-1771" y="17997"/>
                            <a:pt x="18021" y="401"/>
                            <a:pt x="42636" y="0"/>
                          </a:cubicBezTo>
                          <a:cubicBezTo>
                            <a:pt x="600268" y="140875"/>
                            <a:pt x="1031437" y="-134338"/>
                            <a:pt x="1685364" y="0"/>
                          </a:cubicBezTo>
                          <a:cubicBezTo>
                            <a:pt x="1708102" y="791"/>
                            <a:pt x="1727412" y="22342"/>
                            <a:pt x="1728000" y="42636"/>
                          </a:cubicBezTo>
                          <a:cubicBezTo>
                            <a:pt x="1694800" y="439749"/>
                            <a:pt x="1753207" y="969742"/>
                            <a:pt x="1728000" y="1109364"/>
                          </a:cubicBezTo>
                          <a:cubicBezTo>
                            <a:pt x="1730925" y="1133258"/>
                            <a:pt x="1709724" y="1150326"/>
                            <a:pt x="1685364" y="1152000"/>
                          </a:cubicBezTo>
                          <a:cubicBezTo>
                            <a:pt x="906302" y="1101133"/>
                            <a:pt x="678055" y="1134965"/>
                            <a:pt x="42636" y="1152000"/>
                          </a:cubicBezTo>
                          <a:cubicBezTo>
                            <a:pt x="18937" y="1150546"/>
                            <a:pt x="-2197" y="1135964"/>
                            <a:pt x="0" y="1109364"/>
                          </a:cubicBezTo>
                          <a:cubicBezTo>
                            <a:pt x="-93965" y="773732"/>
                            <a:pt x="2093" y="297683"/>
                            <a:pt x="0" y="42636"/>
                          </a:cubicBezTo>
                          <a:close/>
                        </a:path>
                      </a:pathLst>
                    </a:custGeom>
                    <ask:type>
                      <ask:lineSketchNone/>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機械学習</a:t>
              </a:r>
              <a:endParaRPr lang="en-US" altLang="ja-JP" dirty="0">
                <a:solidFill>
                  <a:schemeClr val="bg1"/>
                </a:solidFill>
              </a:endParaRPr>
            </a:p>
            <a:p>
              <a:pPr algn="ctr"/>
              <a:r>
                <a:rPr lang="ja-JP" altLang="en-US">
                  <a:solidFill>
                    <a:schemeClr val="bg1"/>
                  </a:solidFill>
                </a:rPr>
                <a:t>モデル</a:t>
              </a:r>
              <a:endParaRPr lang="en-US" altLang="ja-JP" dirty="0">
                <a:solidFill>
                  <a:schemeClr val="bg1"/>
                </a:solidFill>
              </a:endParaRPr>
            </a:p>
          </p:txBody>
        </p:sp>
      </p:grpSp>
      <p:sp>
        <p:nvSpPr>
          <p:cNvPr id="50" name="テキスト ボックス 49">
            <a:extLst>
              <a:ext uri="{FF2B5EF4-FFF2-40B4-BE49-F238E27FC236}">
                <a16:creationId xmlns:a16="http://schemas.microsoft.com/office/drawing/2014/main" id="{4E876FF9-F5E2-6547-AAD7-FF000A2B8068}"/>
              </a:ext>
            </a:extLst>
          </p:cNvPr>
          <p:cNvSpPr txBox="1"/>
          <p:nvPr/>
        </p:nvSpPr>
        <p:spPr>
          <a:xfrm>
            <a:off x="6096001" y="568049"/>
            <a:ext cx="5559757" cy="584775"/>
          </a:xfrm>
          <a:prstGeom prst="rect">
            <a:avLst/>
          </a:prstGeom>
          <a:noFill/>
        </p:spPr>
        <p:txBody>
          <a:bodyPr wrap="square" rtlCol="0">
            <a:spAutoFit/>
          </a:bodyPr>
          <a:lstStyle/>
          <a:p>
            <a:pPr algn="r"/>
            <a:r>
              <a:rPr kumimoji="1" lang="ja-JP" altLang="en-US" sz="3200">
                <a:solidFill>
                  <a:schemeClr val="tx2"/>
                </a:solidFill>
              </a:rPr>
              <a:t>来店客数予測サービス</a:t>
            </a:r>
          </a:p>
        </p:txBody>
      </p:sp>
      <p:grpSp>
        <p:nvGrpSpPr>
          <p:cNvPr id="2" name="グループ化 1">
            <a:extLst>
              <a:ext uri="{FF2B5EF4-FFF2-40B4-BE49-F238E27FC236}">
                <a16:creationId xmlns:a16="http://schemas.microsoft.com/office/drawing/2014/main" id="{1BBA2D9D-07BE-D54F-B937-FB545082F909}"/>
              </a:ext>
            </a:extLst>
          </p:cNvPr>
          <p:cNvGrpSpPr/>
          <p:nvPr/>
        </p:nvGrpSpPr>
        <p:grpSpPr>
          <a:xfrm>
            <a:off x="4924848" y="2597464"/>
            <a:ext cx="5651825" cy="2168272"/>
            <a:chOff x="4924848" y="2597464"/>
            <a:chExt cx="5651825" cy="2168272"/>
          </a:xfrm>
        </p:grpSpPr>
        <p:grpSp>
          <p:nvGrpSpPr>
            <p:cNvPr id="62" name="グループ化 61">
              <a:extLst>
                <a:ext uri="{FF2B5EF4-FFF2-40B4-BE49-F238E27FC236}">
                  <a16:creationId xmlns:a16="http://schemas.microsoft.com/office/drawing/2014/main" id="{A5187395-93E2-BD47-A7C0-055517DE34F4}"/>
                </a:ext>
              </a:extLst>
            </p:cNvPr>
            <p:cNvGrpSpPr/>
            <p:nvPr/>
          </p:nvGrpSpPr>
          <p:grpSpPr>
            <a:xfrm>
              <a:off x="5968671" y="2597464"/>
              <a:ext cx="4608002" cy="2168272"/>
              <a:chOff x="5495758" y="1152825"/>
              <a:chExt cx="4608002" cy="2168272"/>
            </a:xfrm>
          </p:grpSpPr>
          <p:sp>
            <p:nvSpPr>
              <p:cNvPr id="47" name="角丸四角形 46">
                <a:extLst>
                  <a:ext uri="{FF2B5EF4-FFF2-40B4-BE49-F238E27FC236}">
                    <a16:creationId xmlns:a16="http://schemas.microsoft.com/office/drawing/2014/main" id="{913FF4A3-171E-A549-AFD3-BAA318BC651E}"/>
                  </a:ext>
                </a:extLst>
              </p:cNvPr>
              <p:cNvSpPr/>
              <p:nvPr/>
            </p:nvSpPr>
            <p:spPr>
              <a:xfrm>
                <a:off x="5495758" y="1152825"/>
                <a:ext cx="4608002" cy="2168272"/>
              </a:xfrm>
              <a:prstGeom prst="roundRect">
                <a:avLst>
                  <a:gd name="adj" fmla="val 3701"/>
                </a:avLst>
              </a:prstGeom>
              <a:solidFill>
                <a:schemeClr val="accent2">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a:solidFill>
                      <a:schemeClr val="bg1"/>
                    </a:solidFill>
                  </a:rPr>
                  <a:t>機械学習予測サービス</a:t>
                </a:r>
                <a:endParaRPr lang="en-US" altLang="ja-JP" dirty="0">
                  <a:solidFill>
                    <a:schemeClr val="bg1"/>
                  </a:solidFill>
                </a:endParaRPr>
              </a:p>
            </p:txBody>
          </p:sp>
          <p:sp>
            <p:nvSpPr>
              <p:cNvPr id="55" name="角丸四角形 54">
                <a:extLst>
                  <a:ext uri="{FF2B5EF4-FFF2-40B4-BE49-F238E27FC236}">
                    <a16:creationId xmlns:a16="http://schemas.microsoft.com/office/drawing/2014/main" id="{63C76108-3407-8348-AA33-8A44C5BCC31B}"/>
                  </a:ext>
                </a:extLst>
              </p:cNvPr>
              <p:cNvSpPr/>
              <p:nvPr/>
            </p:nvSpPr>
            <p:spPr>
              <a:xfrm>
                <a:off x="5783759" y="1881097"/>
                <a:ext cx="1728000" cy="1152000"/>
              </a:xfrm>
              <a:prstGeom prst="roundRect">
                <a:avLst>
                  <a:gd name="adj" fmla="val 3701"/>
                </a:avLst>
              </a:prstGeom>
              <a:solidFill>
                <a:schemeClr val="accent1">
                  <a:alpha val="90000"/>
                </a:schemeClr>
              </a:solidFill>
              <a:ln w="50800">
                <a:solidFill>
                  <a:schemeClr val="bg1"/>
                </a:solidFill>
                <a:prstDash val="dash"/>
                <a:extLst>
                  <a:ext uri="{C807C97D-BFC1-408E-A445-0C87EB9F89A2}">
                    <ask:lineSketchStyleProps xmlns:ask="http://schemas.microsoft.com/office/drawing/2018/sketchyshapes" sd="1219033472">
                      <a:custGeom>
                        <a:avLst/>
                        <a:gdLst>
                          <a:gd name="connsiteX0" fmla="*/ 0 w 1728000"/>
                          <a:gd name="connsiteY0" fmla="*/ 42636 h 1152000"/>
                          <a:gd name="connsiteX1" fmla="*/ 42636 w 1728000"/>
                          <a:gd name="connsiteY1" fmla="*/ 0 h 1152000"/>
                          <a:gd name="connsiteX2" fmla="*/ 1685364 w 1728000"/>
                          <a:gd name="connsiteY2" fmla="*/ 0 h 1152000"/>
                          <a:gd name="connsiteX3" fmla="*/ 1728000 w 1728000"/>
                          <a:gd name="connsiteY3" fmla="*/ 42636 h 1152000"/>
                          <a:gd name="connsiteX4" fmla="*/ 1728000 w 1728000"/>
                          <a:gd name="connsiteY4" fmla="*/ 1109364 h 1152000"/>
                          <a:gd name="connsiteX5" fmla="*/ 1685364 w 1728000"/>
                          <a:gd name="connsiteY5" fmla="*/ 1152000 h 1152000"/>
                          <a:gd name="connsiteX6" fmla="*/ 42636 w 1728000"/>
                          <a:gd name="connsiteY6" fmla="*/ 1152000 h 1152000"/>
                          <a:gd name="connsiteX7" fmla="*/ 0 w 1728000"/>
                          <a:gd name="connsiteY7" fmla="*/ 1109364 h 1152000"/>
                          <a:gd name="connsiteX8" fmla="*/ 0 w 1728000"/>
                          <a:gd name="connsiteY8" fmla="*/ 42636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00" h="1152000" fill="none" extrusionOk="0">
                            <a:moveTo>
                              <a:pt x="0" y="42636"/>
                            </a:moveTo>
                            <a:cubicBezTo>
                              <a:pt x="-4020" y="18439"/>
                              <a:pt x="20392" y="1066"/>
                              <a:pt x="42636" y="0"/>
                            </a:cubicBezTo>
                            <a:cubicBezTo>
                              <a:pt x="747884" y="-54014"/>
                              <a:pt x="1259730" y="-31567"/>
                              <a:pt x="1685364" y="0"/>
                            </a:cubicBezTo>
                            <a:cubicBezTo>
                              <a:pt x="1710101" y="1833"/>
                              <a:pt x="1730324" y="21936"/>
                              <a:pt x="1728000" y="42636"/>
                            </a:cubicBezTo>
                            <a:cubicBezTo>
                              <a:pt x="1674303" y="390842"/>
                              <a:pt x="1721214" y="821789"/>
                              <a:pt x="1728000" y="1109364"/>
                            </a:cubicBezTo>
                            <a:cubicBezTo>
                              <a:pt x="1723847" y="1133593"/>
                              <a:pt x="1705177" y="1149424"/>
                              <a:pt x="1685364" y="1152000"/>
                            </a:cubicBezTo>
                            <a:cubicBezTo>
                              <a:pt x="1206755" y="1087421"/>
                              <a:pt x="251112" y="1270278"/>
                              <a:pt x="42636" y="1152000"/>
                            </a:cubicBezTo>
                            <a:cubicBezTo>
                              <a:pt x="19116" y="1151640"/>
                              <a:pt x="-3838" y="1135152"/>
                              <a:pt x="0" y="1109364"/>
                            </a:cubicBezTo>
                            <a:cubicBezTo>
                              <a:pt x="28940" y="741318"/>
                              <a:pt x="-74032" y="364779"/>
                              <a:pt x="0" y="42636"/>
                            </a:cubicBezTo>
                            <a:close/>
                          </a:path>
                          <a:path w="1728000" h="1152000" stroke="0" extrusionOk="0">
                            <a:moveTo>
                              <a:pt x="0" y="42636"/>
                            </a:moveTo>
                            <a:cubicBezTo>
                              <a:pt x="-1771" y="17997"/>
                              <a:pt x="18021" y="401"/>
                              <a:pt x="42636" y="0"/>
                            </a:cubicBezTo>
                            <a:cubicBezTo>
                              <a:pt x="600268" y="140875"/>
                              <a:pt x="1031437" y="-134338"/>
                              <a:pt x="1685364" y="0"/>
                            </a:cubicBezTo>
                            <a:cubicBezTo>
                              <a:pt x="1708102" y="791"/>
                              <a:pt x="1727412" y="22342"/>
                              <a:pt x="1728000" y="42636"/>
                            </a:cubicBezTo>
                            <a:cubicBezTo>
                              <a:pt x="1694800" y="439749"/>
                              <a:pt x="1753207" y="969742"/>
                              <a:pt x="1728000" y="1109364"/>
                            </a:cubicBezTo>
                            <a:cubicBezTo>
                              <a:pt x="1730925" y="1133258"/>
                              <a:pt x="1709724" y="1150326"/>
                              <a:pt x="1685364" y="1152000"/>
                            </a:cubicBezTo>
                            <a:cubicBezTo>
                              <a:pt x="906302" y="1101133"/>
                              <a:pt x="678055" y="1134965"/>
                              <a:pt x="42636" y="1152000"/>
                            </a:cubicBezTo>
                            <a:cubicBezTo>
                              <a:pt x="18937" y="1150546"/>
                              <a:pt x="-2197" y="1135964"/>
                              <a:pt x="0" y="1109364"/>
                            </a:cubicBezTo>
                            <a:cubicBezTo>
                              <a:pt x="-93965" y="773732"/>
                              <a:pt x="2093" y="297683"/>
                              <a:pt x="0" y="42636"/>
                            </a:cubicBezTo>
                            <a:close/>
                          </a:path>
                        </a:pathLst>
                      </a:custGeom>
                      <ask:type>
                        <ask:lineSketchNone/>
                      </ask:type>
                    </ask:lineSketchStyleProps>
                  </a:ext>
                </a:extLst>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機械学習</a:t>
                </a:r>
                <a:endParaRPr lang="en-US" altLang="ja-JP" dirty="0">
                  <a:solidFill>
                    <a:schemeClr val="bg1"/>
                  </a:solidFill>
                </a:endParaRPr>
              </a:p>
              <a:p>
                <a:pPr algn="ctr"/>
                <a:r>
                  <a:rPr lang="ja-JP" altLang="en-US">
                    <a:solidFill>
                      <a:schemeClr val="bg1"/>
                    </a:solidFill>
                  </a:rPr>
                  <a:t>モデル</a:t>
                </a:r>
                <a:endParaRPr lang="en-US" altLang="ja-JP" dirty="0">
                  <a:solidFill>
                    <a:schemeClr val="bg1"/>
                  </a:solidFill>
                </a:endParaRPr>
              </a:p>
            </p:txBody>
          </p:sp>
          <p:cxnSp>
            <p:nvCxnSpPr>
              <p:cNvPr id="58" name="直線コネクタ 57">
                <a:extLst>
                  <a:ext uri="{FF2B5EF4-FFF2-40B4-BE49-F238E27FC236}">
                    <a16:creationId xmlns:a16="http://schemas.microsoft.com/office/drawing/2014/main" id="{6668A15F-FA73-EC43-B9AA-327AD128C02E}"/>
                  </a:ext>
                </a:extLst>
              </p:cNvPr>
              <p:cNvCxnSpPr>
                <a:cxnSpLocks/>
                <a:stCxn id="55" idx="3"/>
                <a:endCxn id="57" idx="1"/>
              </p:cNvCxnSpPr>
              <p:nvPr/>
            </p:nvCxnSpPr>
            <p:spPr>
              <a:xfrm flipV="1">
                <a:off x="7511759" y="2454712"/>
                <a:ext cx="576000" cy="2385"/>
              </a:xfrm>
              <a:prstGeom prst="line">
                <a:avLst/>
              </a:prstGeom>
              <a:ln w="508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角丸四角形 56">
                <a:extLst>
                  <a:ext uri="{FF2B5EF4-FFF2-40B4-BE49-F238E27FC236}">
                    <a16:creationId xmlns:a16="http://schemas.microsoft.com/office/drawing/2014/main" id="{2682F9EF-A571-FE40-84D8-A5D7BB68F7A4}"/>
                  </a:ext>
                </a:extLst>
              </p:cNvPr>
              <p:cNvSpPr/>
              <p:nvPr/>
            </p:nvSpPr>
            <p:spPr>
              <a:xfrm>
                <a:off x="8087759" y="1878712"/>
                <a:ext cx="1728000" cy="1152000"/>
              </a:xfrm>
              <a:prstGeom prst="roundRect">
                <a:avLst>
                  <a:gd name="adj" fmla="val 3701"/>
                </a:avLst>
              </a:prstGeom>
              <a:solidFill>
                <a:schemeClr val="accent4">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予測</a:t>
                </a:r>
                <a:r>
                  <a:rPr lang="en-US" altLang="ja-JP" dirty="0">
                    <a:solidFill>
                      <a:schemeClr val="bg1"/>
                    </a:solidFill>
                  </a:rPr>
                  <a:t>API</a:t>
                </a:r>
              </a:p>
            </p:txBody>
          </p:sp>
        </p:grpSp>
        <p:cxnSp>
          <p:nvCxnSpPr>
            <p:cNvPr id="64" name="直線矢印コネクタ 63">
              <a:extLst>
                <a:ext uri="{FF2B5EF4-FFF2-40B4-BE49-F238E27FC236}">
                  <a16:creationId xmlns:a16="http://schemas.microsoft.com/office/drawing/2014/main" id="{93327A54-B64A-5A48-871C-01469D3E136E}"/>
                </a:ext>
              </a:extLst>
            </p:cNvPr>
            <p:cNvCxnSpPr>
              <a:stCxn id="31" idx="3"/>
              <a:endCxn id="55" idx="1"/>
            </p:cNvCxnSpPr>
            <p:nvPr/>
          </p:nvCxnSpPr>
          <p:spPr>
            <a:xfrm>
              <a:off x="4924848" y="3897097"/>
              <a:ext cx="1331824" cy="4639"/>
            </a:xfrm>
            <a:prstGeom prst="straightConnector1">
              <a:avLst/>
            </a:prstGeom>
            <a:ln w="50800">
              <a:solidFill>
                <a:schemeClr val="bg1"/>
              </a:solidFill>
              <a:prstDash val="dash"/>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 name="グループ化 2">
            <a:extLst>
              <a:ext uri="{FF2B5EF4-FFF2-40B4-BE49-F238E27FC236}">
                <a16:creationId xmlns:a16="http://schemas.microsoft.com/office/drawing/2014/main" id="{FC34C506-7C46-AE4B-8D39-5702511E9882}"/>
              </a:ext>
            </a:extLst>
          </p:cNvPr>
          <p:cNvGrpSpPr/>
          <p:nvPr/>
        </p:nvGrpSpPr>
        <p:grpSpPr>
          <a:xfrm>
            <a:off x="7578936" y="4473097"/>
            <a:ext cx="3749314" cy="1691830"/>
            <a:chOff x="7578936" y="4473097"/>
            <a:chExt cx="3749314" cy="1691830"/>
          </a:xfrm>
        </p:grpSpPr>
        <p:sp>
          <p:nvSpPr>
            <p:cNvPr id="65" name="角丸四角形 64">
              <a:extLst>
                <a:ext uri="{FF2B5EF4-FFF2-40B4-BE49-F238E27FC236}">
                  <a16:creationId xmlns:a16="http://schemas.microsoft.com/office/drawing/2014/main" id="{205E2515-ED2B-1D40-B9AA-C4C221DEC50E}"/>
                </a:ext>
              </a:extLst>
            </p:cNvPr>
            <p:cNvSpPr/>
            <p:nvPr/>
          </p:nvSpPr>
          <p:spPr>
            <a:xfrm>
              <a:off x="9600250" y="5012927"/>
              <a:ext cx="1728000" cy="1152000"/>
            </a:xfrm>
            <a:prstGeom prst="roundRect">
              <a:avLst>
                <a:gd name="adj" fmla="val 3701"/>
              </a:avLst>
            </a:prstGeom>
            <a:solidFill>
              <a:schemeClr val="accent3">
                <a:alpha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rPr>
                <a:t>Web</a:t>
              </a:r>
              <a:r>
                <a:rPr lang="ja-JP" altLang="en-US">
                  <a:solidFill>
                    <a:schemeClr val="bg1"/>
                  </a:solidFill>
                </a:rPr>
                <a:t>サービス</a:t>
              </a:r>
              <a:endParaRPr lang="en-US" altLang="ja-JP" dirty="0">
                <a:solidFill>
                  <a:schemeClr val="bg1"/>
                </a:solidFill>
              </a:endParaRPr>
            </a:p>
          </p:txBody>
        </p:sp>
        <p:sp>
          <p:nvSpPr>
            <p:cNvPr id="66" name="角丸四角形 65">
              <a:extLst>
                <a:ext uri="{FF2B5EF4-FFF2-40B4-BE49-F238E27FC236}">
                  <a16:creationId xmlns:a16="http://schemas.microsoft.com/office/drawing/2014/main" id="{B764B641-022F-D444-B7B9-415D1AC001A5}"/>
                </a:ext>
              </a:extLst>
            </p:cNvPr>
            <p:cNvSpPr/>
            <p:nvPr/>
          </p:nvSpPr>
          <p:spPr>
            <a:xfrm>
              <a:off x="7578936" y="4984283"/>
              <a:ext cx="1728000" cy="1152000"/>
            </a:xfrm>
            <a:prstGeom prst="roundRect">
              <a:avLst>
                <a:gd name="adj" fmla="val 3701"/>
              </a:avLst>
            </a:prstGeom>
            <a:solidFill>
              <a:schemeClr val="accent3">
                <a:alpha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他システム</a:t>
              </a:r>
              <a:endParaRPr lang="en-US" altLang="ja-JP" dirty="0">
                <a:solidFill>
                  <a:schemeClr val="bg1"/>
                </a:solidFill>
              </a:endParaRPr>
            </a:p>
            <a:p>
              <a:pPr algn="ctr"/>
              <a:r>
                <a:rPr lang="ja-JP" altLang="en-US">
                  <a:solidFill>
                    <a:schemeClr val="bg1"/>
                  </a:solidFill>
                </a:rPr>
                <a:t>連携</a:t>
              </a:r>
              <a:endParaRPr lang="en-US" altLang="ja-JP" dirty="0">
                <a:solidFill>
                  <a:schemeClr val="bg1"/>
                </a:solidFill>
              </a:endParaRPr>
            </a:p>
          </p:txBody>
        </p:sp>
        <p:cxnSp>
          <p:nvCxnSpPr>
            <p:cNvPr id="73" name="直線コネクタ 72">
              <a:extLst>
                <a:ext uri="{FF2B5EF4-FFF2-40B4-BE49-F238E27FC236}">
                  <a16:creationId xmlns:a16="http://schemas.microsoft.com/office/drawing/2014/main" id="{2B4C6166-E5D7-F546-BD54-C7ED8B603DEB}"/>
                </a:ext>
              </a:extLst>
            </p:cNvPr>
            <p:cNvCxnSpPr>
              <a:cxnSpLocks/>
              <a:stCxn id="65" idx="0"/>
            </p:cNvCxnSpPr>
            <p:nvPr/>
          </p:nvCxnSpPr>
          <p:spPr>
            <a:xfrm flipH="1" flipV="1">
              <a:off x="9424672" y="4473097"/>
              <a:ext cx="1039578" cy="539830"/>
            </a:xfrm>
            <a:prstGeom prst="line">
              <a:avLst/>
            </a:prstGeom>
            <a:ln w="50800" cap="rnd">
              <a:solidFill>
                <a:schemeClr val="bg1"/>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804FEA5-42A0-F448-86D8-16AC4706F908}"/>
                </a:ext>
              </a:extLst>
            </p:cNvPr>
            <p:cNvCxnSpPr>
              <a:cxnSpLocks/>
              <a:stCxn id="66" idx="0"/>
              <a:endCxn id="57" idx="2"/>
            </p:cNvCxnSpPr>
            <p:nvPr/>
          </p:nvCxnSpPr>
          <p:spPr>
            <a:xfrm flipV="1">
              <a:off x="8442936" y="4475351"/>
              <a:ext cx="981736" cy="508932"/>
            </a:xfrm>
            <a:prstGeom prst="line">
              <a:avLst/>
            </a:prstGeom>
            <a:ln w="50800" cap="rnd">
              <a:solidFill>
                <a:schemeClr val="bg1"/>
              </a:solidFill>
              <a:beve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726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6A0C636-1549-9F44-8C8E-DD904B65C8CF}"/>
              </a:ext>
            </a:extLst>
          </p:cNvPr>
          <p:cNvGrpSpPr/>
          <p:nvPr/>
        </p:nvGrpSpPr>
        <p:grpSpPr>
          <a:xfrm>
            <a:off x="4947411" y="3264209"/>
            <a:ext cx="4652589" cy="1440000"/>
            <a:chOff x="4947411" y="3264209"/>
            <a:chExt cx="4652589" cy="1440000"/>
          </a:xfrm>
        </p:grpSpPr>
        <p:sp>
          <p:nvSpPr>
            <p:cNvPr id="58" name="三角形 57">
              <a:extLst>
                <a:ext uri="{FF2B5EF4-FFF2-40B4-BE49-F238E27FC236}">
                  <a16:creationId xmlns:a16="http://schemas.microsoft.com/office/drawing/2014/main" id="{03F1B057-9D5F-E347-AD58-5DF1B1280C67}"/>
                </a:ext>
              </a:extLst>
            </p:cNvPr>
            <p:cNvSpPr>
              <a:spLocks noChangeAspect="1"/>
            </p:cNvSpPr>
            <p:nvPr/>
          </p:nvSpPr>
          <p:spPr>
            <a:xfrm rot="5400000">
              <a:off x="8160000" y="3264209"/>
              <a:ext cx="1440000" cy="144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三角形 56">
              <a:extLst>
                <a:ext uri="{FF2B5EF4-FFF2-40B4-BE49-F238E27FC236}">
                  <a16:creationId xmlns:a16="http://schemas.microsoft.com/office/drawing/2014/main" id="{DD438ED4-570E-0347-9CB7-C5271988FD6E}"/>
                </a:ext>
              </a:extLst>
            </p:cNvPr>
            <p:cNvSpPr>
              <a:spLocks noChangeAspect="1"/>
            </p:cNvSpPr>
            <p:nvPr/>
          </p:nvSpPr>
          <p:spPr>
            <a:xfrm rot="5400000">
              <a:off x="4947411" y="3264209"/>
              <a:ext cx="1440000" cy="144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53" name="グループ化 52">
            <a:extLst>
              <a:ext uri="{FF2B5EF4-FFF2-40B4-BE49-F238E27FC236}">
                <a16:creationId xmlns:a16="http://schemas.microsoft.com/office/drawing/2014/main" id="{03B43703-2FD7-D54F-A6B5-85DE298B1320}"/>
              </a:ext>
            </a:extLst>
          </p:cNvPr>
          <p:cNvGrpSpPr/>
          <p:nvPr/>
        </p:nvGrpSpPr>
        <p:grpSpPr>
          <a:xfrm>
            <a:off x="6099411" y="2221266"/>
            <a:ext cx="2304000" cy="3525889"/>
            <a:chOff x="5156591" y="2386054"/>
            <a:chExt cx="2304000" cy="3525889"/>
          </a:xfrm>
        </p:grpSpPr>
        <p:sp>
          <p:nvSpPr>
            <p:cNvPr id="30" name="角丸四角形 29">
              <a:extLst>
                <a:ext uri="{FF2B5EF4-FFF2-40B4-BE49-F238E27FC236}">
                  <a16:creationId xmlns:a16="http://schemas.microsoft.com/office/drawing/2014/main" id="{EA430AAB-4BB2-B749-96ED-9B4A59CCE158}"/>
                </a:ext>
              </a:extLst>
            </p:cNvPr>
            <p:cNvSpPr/>
            <p:nvPr/>
          </p:nvSpPr>
          <p:spPr>
            <a:xfrm>
              <a:off x="5156591" y="2386054"/>
              <a:ext cx="2304000" cy="3525889"/>
            </a:xfrm>
            <a:prstGeom prst="roundRect">
              <a:avLst>
                <a:gd name="adj" fmla="val 3701"/>
              </a:avLst>
            </a:prstGeom>
            <a:solidFill>
              <a:schemeClr val="accent2">
                <a:alpha val="8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a:t>最適数値自動算出</a:t>
              </a:r>
              <a:endParaRPr kumimoji="1" lang="ja-JP" altLang="en-US"/>
            </a:p>
          </p:txBody>
        </p:sp>
        <p:sp>
          <p:nvSpPr>
            <p:cNvPr id="18" name="角丸四角形 17">
              <a:extLst>
                <a:ext uri="{FF2B5EF4-FFF2-40B4-BE49-F238E27FC236}">
                  <a16:creationId xmlns:a16="http://schemas.microsoft.com/office/drawing/2014/main" id="{66967DC7-B290-CB48-8B5B-772837FA6312}"/>
                </a:ext>
              </a:extLst>
            </p:cNvPr>
            <p:cNvSpPr/>
            <p:nvPr/>
          </p:nvSpPr>
          <p:spPr>
            <a:xfrm>
              <a:off x="5444591" y="3031944"/>
              <a:ext cx="1728000" cy="1152000"/>
            </a:xfrm>
            <a:prstGeom prst="roundRect">
              <a:avLst>
                <a:gd name="adj" fmla="val 3701"/>
              </a:avLst>
            </a:prstGeom>
            <a:solidFill>
              <a:schemeClr val="bg1">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単品別</a:t>
              </a:r>
              <a:endParaRPr lang="en-US" altLang="ja-JP" dirty="0">
                <a:solidFill>
                  <a:schemeClr val="tx2"/>
                </a:solidFill>
              </a:endParaRPr>
            </a:p>
            <a:p>
              <a:pPr algn="ctr"/>
              <a:r>
                <a:rPr lang="ja-JP" altLang="en-US">
                  <a:solidFill>
                    <a:schemeClr val="tx2"/>
                  </a:solidFill>
                </a:rPr>
                <a:t>利益最大売価</a:t>
              </a:r>
              <a:endParaRPr lang="en-US" altLang="ja-JP" dirty="0">
                <a:solidFill>
                  <a:schemeClr val="tx2"/>
                </a:solidFill>
              </a:endParaRPr>
            </a:p>
          </p:txBody>
        </p:sp>
        <p:sp>
          <p:nvSpPr>
            <p:cNvPr id="19" name="角丸四角形 18">
              <a:extLst>
                <a:ext uri="{FF2B5EF4-FFF2-40B4-BE49-F238E27FC236}">
                  <a16:creationId xmlns:a16="http://schemas.microsoft.com/office/drawing/2014/main" id="{FF0C6516-43DB-F84F-945D-9E4C427E43B4}"/>
                </a:ext>
              </a:extLst>
            </p:cNvPr>
            <p:cNvSpPr/>
            <p:nvPr/>
          </p:nvSpPr>
          <p:spPr>
            <a:xfrm>
              <a:off x="5444591" y="4471944"/>
              <a:ext cx="1728000" cy="1152000"/>
            </a:xfrm>
            <a:prstGeom prst="roundRect">
              <a:avLst>
                <a:gd name="adj" fmla="val 3701"/>
              </a:avLst>
            </a:prstGeom>
            <a:solidFill>
              <a:schemeClr val="bg1">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単品別</a:t>
              </a:r>
              <a:endParaRPr lang="en-US" altLang="ja-JP" dirty="0">
                <a:solidFill>
                  <a:schemeClr val="tx2"/>
                </a:solidFill>
              </a:endParaRPr>
            </a:p>
            <a:p>
              <a:pPr algn="ctr"/>
              <a:r>
                <a:rPr lang="ja-JP" altLang="en-US">
                  <a:solidFill>
                    <a:schemeClr val="tx2"/>
                  </a:solidFill>
                </a:rPr>
                <a:t>売数最大売価</a:t>
              </a:r>
              <a:endParaRPr lang="en-US" altLang="ja-JP" dirty="0">
                <a:solidFill>
                  <a:schemeClr val="tx2"/>
                </a:solidFill>
              </a:endParaRPr>
            </a:p>
          </p:txBody>
        </p:sp>
      </p:grpSp>
      <p:sp>
        <p:nvSpPr>
          <p:cNvPr id="22" name="テキスト ボックス 21">
            <a:extLst>
              <a:ext uri="{FF2B5EF4-FFF2-40B4-BE49-F238E27FC236}">
                <a16:creationId xmlns:a16="http://schemas.microsoft.com/office/drawing/2014/main" id="{C4646FEE-B3D3-8B4C-B887-41D3A9283079}"/>
              </a:ext>
            </a:extLst>
          </p:cNvPr>
          <p:cNvSpPr txBox="1"/>
          <p:nvPr/>
        </p:nvSpPr>
        <p:spPr>
          <a:xfrm>
            <a:off x="6096001" y="568049"/>
            <a:ext cx="5559757" cy="1077218"/>
          </a:xfrm>
          <a:prstGeom prst="rect">
            <a:avLst/>
          </a:prstGeom>
          <a:noFill/>
        </p:spPr>
        <p:txBody>
          <a:bodyPr wrap="square" rtlCol="0">
            <a:spAutoFit/>
          </a:bodyPr>
          <a:lstStyle/>
          <a:p>
            <a:pPr algn="r"/>
            <a:r>
              <a:rPr kumimoji="1" lang="ja-JP" altLang="en-US" sz="3200">
                <a:solidFill>
                  <a:schemeClr val="tx2"/>
                </a:solidFill>
              </a:rPr>
              <a:t>ダイナミック</a:t>
            </a:r>
            <a:endParaRPr kumimoji="1" lang="en-US" altLang="ja-JP" sz="3200" dirty="0">
              <a:solidFill>
                <a:schemeClr val="tx2"/>
              </a:solidFill>
            </a:endParaRPr>
          </a:p>
          <a:p>
            <a:pPr algn="r"/>
            <a:r>
              <a:rPr lang="ja-JP" altLang="en-US" sz="3200">
                <a:solidFill>
                  <a:schemeClr val="tx2"/>
                </a:solidFill>
              </a:rPr>
              <a:t>プライシング</a:t>
            </a:r>
            <a:endParaRPr kumimoji="1" lang="ja-JP" altLang="en-US" sz="3200">
              <a:solidFill>
                <a:schemeClr val="tx2"/>
              </a:solidFill>
            </a:endParaRPr>
          </a:p>
        </p:txBody>
      </p:sp>
      <p:grpSp>
        <p:nvGrpSpPr>
          <p:cNvPr id="44" name="グループ化 43">
            <a:extLst>
              <a:ext uri="{FF2B5EF4-FFF2-40B4-BE49-F238E27FC236}">
                <a16:creationId xmlns:a16="http://schemas.microsoft.com/office/drawing/2014/main" id="{4187B9C5-F295-7948-8CF6-E3260FF94529}"/>
              </a:ext>
            </a:extLst>
          </p:cNvPr>
          <p:cNvGrpSpPr/>
          <p:nvPr/>
        </p:nvGrpSpPr>
        <p:grpSpPr>
          <a:xfrm>
            <a:off x="585175" y="2941265"/>
            <a:ext cx="4605647" cy="2085889"/>
            <a:chOff x="468056" y="1919111"/>
            <a:chExt cx="4605647" cy="2085889"/>
          </a:xfrm>
        </p:grpSpPr>
        <p:sp>
          <p:nvSpPr>
            <p:cNvPr id="29" name="角丸四角形 28">
              <a:extLst>
                <a:ext uri="{FF2B5EF4-FFF2-40B4-BE49-F238E27FC236}">
                  <a16:creationId xmlns:a16="http://schemas.microsoft.com/office/drawing/2014/main" id="{3F589883-DCA0-1149-ABD2-EBBD76E02485}"/>
                </a:ext>
              </a:extLst>
            </p:cNvPr>
            <p:cNvSpPr/>
            <p:nvPr/>
          </p:nvSpPr>
          <p:spPr>
            <a:xfrm>
              <a:off x="468056" y="1919111"/>
              <a:ext cx="4605647" cy="2085889"/>
            </a:xfrm>
            <a:prstGeom prst="roundRect">
              <a:avLst>
                <a:gd name="adj" fmla="val 3701"/>
              </a:avLst>
            </a:prstGeom>
            <a:solidFill>
              <a:schemeClr val="tx2">
                <a:alpha val="8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a:t>機械学習モデル作成</a:t>
              </a:r>
              <a:endParaRPr kumimoji="1" lang="ja-JP" altLang="en-US"/>
            </a:p>
          </p:txBody>
        </p:sp>
        <p:cxnSp>
          <p:nvCxnSpPr>
            <p:cNvPr id="28" name="直線矢印コネクタ 27">
              <a:extLst>
                <a:ext uri="{FF2B5EF4-FFF2-40B4-BE49-F238E27FC236}">
                  <a16:creationId xmlns:a16="http://schemas.microsoft.com/office/drawing/2014/main" id="{9EA8A439-03F7-2742-958B-F478E6332644}"/>
                </a:ext>
              </a:extLst>
            </p:cNvPr>
            <p:cNvCxnSpPr>
              <a:stCxn id="14" idx="3"/>
              <a:endCxn id="16" idx="1"/>
            </p:cNvCxnSpPr>
            <p:nvPr/>
          </p:nvCxnSpPr>
          <p:spPr>
            <a:xfrm>
              <a:off x="2484056" y="3133347"/>
              <a:ext cx="573647" cy="4100"/>
            </a:xfrm>
            <a:prstGeom prst="straightConnector1">
              <a:avLst/>
            </a:prstGeom>
            <a:ln w="50800">
              <a:solidFill>
                <a:schemeClr val="bg1">
                  <a:alpha val="90000"/>
                </a:schemeClr>
              </a:solidFill>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角丸四角形 13">
              <a:extLst>
                <a:ext uri="{FF2B5EF4-FFF2-40B4-BE49-F238E27FC236}">
                  <a16:creationId xmlns:a16="http://schemas.microsoft.com/office/drawing/2014/main" id="{90F201A1-1B13-264F-9196-EA6D292CA565}"/>
                </a:ext>
              </a:extLst>
            </p:cNvPr>
            <p:cNvSpPr/>
            <p:nvPr/>
          </p:nvSpPr>
          <p:spPr>
            <a:xfrm>
              <a:off x="756056" y="2557347"/>
              <a:ext cx="1728000" cy="1152000"/>
            </a:xfrm>
            <a:prstGeom prst="roundRect">
              <a:avLst>
                <a:gd name="adj" fmla="val 3701"/>
              </a:avLst>
            </a:prstGeom>
            <a:solidFill>
              <a:schemeClr val="bg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POS</a:t>
              </a:r>
              <a:r>
                <a:rPr lang="ja-JP" altLang="en-US">
                  <a:solidFill>
                    <a:schemeClr val="tx2"/>
                  </a:solidFill>
                </a:rPr>
                <a:t>単品別</a:t>
              </a:r>
              <a:endParaRPr lang="en-US" altLang="ja-JP" dirty="0">
                <a:solidFill>
                  <a:schemeClr val="tx2"/>
                </a:solidFill>
              </a:endParaRPr>
            </a:p>
            <a:p>
              <a:pPr algn="ctr"/>
              <a:r>
                <a:rPr lang="ja-JP" altLang="en-US">
                  <a:solidFill>
                    <a:schemeClr val="tx2"/>
                  </a:solidFill>
                </a:rPr>
                <a:t>売上データ</a:t>
              </a:r>
              <a:endParaRPr lang="en-US" altLang="ja-JP" dirty="0">
                <a:solidFill>
                  <a:schemeClr val="tx2"/>
                </a:solidFill>
              </a:endParaRPr>
            </a:p>
          </p:txBody>
        </p:sp>
        <p:sp>
          <p:nvSpPr>
            <p:cNvPr id="16" name="角丸四角形 15">
              <a:extLst>
                <a:ext uri="{FF2B5EF4-FFF2-40B4-BE49-F238E27FC236}">
                  <a16:creationId xmlns:a16="http://schemas.microsoft.com/office/drawing/2014/main" id="{DD4D605E-6B90-0943-B26B-CF8E148C3D11}"/>
                </a:ext>
              </a:extLst>
            </p:cNvPr>
            <p:cNvSpPr/>
            <p:nvPr/>
          </p:nvSpPr>
          <p:spPr>
            <a:xfrm>
              <a:off x="3057703" y="2561447"/>
              <a:ext cx="1728000" cy="1152000"/>
            </a:xfrm>
            <a:prstGeom prst="roundRect">
              <a:avLst>
                <a:gd name="adj" fmla="val 3701"/>
              </a:avLst>
            </a:prstGeom>
            <a:solidFill>
              <a:schemeClr val="accent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機械学習</a:t>
              </a:r>
              <a:endParaRPr lang="en-US" altLang="ja-JP" dirty="0">
                <a:solidFill>
                  <a:schemeClr val="bg1"/>
                </a:solidFill>
              </a:endParaRPr>
            </a:p>
            <a:p>
              <a:pPr algn="ctr"/>
              <a:r>
                <a:rPr lang="ja-JP" altLang="en-US">
                  <a:solidFill>
                    <a:schemeClr val="bg1"/>
                  </a:solidFill>
                </a:rPr>
                <a:t>モデル</a:t>
              </a:r>
              <a:endParaRPr lang="en-US" altLang="ja-JP" dirty="0">
                <a:solidFill>
                  <a:schemeClr val="bg1"/>
                </a:solidFill>
              </a:endParaRPr>
            </a:p>
          </p:txBody>
        </p:sp>
      </p:grpSp>
      <p:grpSp>
        <p:nvGrpSpPr>
          <p:cNvPr id="52" name="グループ化 51">
            <a:extLst>
              <a:ext uri="{FF2B5EF4-FFF2-40B4-BE49-F238E27FC236}">
                <a16:creationId xmlns:a16="http://schemas.microsoft.com/office/drawing/2014/main" id="{0054CD4E-44B5-194E-8106-7BA96FA65A08}"/>
              </a:ext>
            </a:extLst>
          </p:cNvPr>
          <p:cNvGrpSpPr/>
          <p:nvPr/>
        </p:nvGrpSpPr>
        <p:grpSpPr>
          <a:xfrm>
            <a:off x="9312000" y="2221267"/>
            <a:ext cx="2304000" cy="3525889"/>
            <a:chOff x="7474303" y="1538204"/>
            <a:chExt cx="2304000" cy="3525889"/>
          </a:xfrm>
        </p:grpSpPr>
        <p:sp>
          <p:nvSpPr>
            <p:cNvPr id="49" name="角丸四角形 48">
              <a:extLst>
                <a:ext uri="{FF2B5EF4-FFF2-40B4-BE49-F238E27FC236}">
                  <a16:creationId xmlns:a16="http://schemas.microsoft.com/office/drawing/2014/main" id="{FF3A255D-8881-AF40-B3CF-4FC97248575F}"/>
                </a:ext>
              </a:extLst>
            </p:cNvPr>
            <p:cNvSpPr/>
            <p:nvPr/>
          </p:nvSpPr>
          <p:spPr>
            <a:xfrm>
              <a:off x="7474303" y="1538204"/>
              <a:ext cx="2304000" cy="3525889"/>
            </a:xfrm>
            <a:prstGeom prst="roundRect">
              <a:avLst>
                <a:gd name="adj" fmla="val 3701"/>
              </a:avLst>
            </a:prstGeom>
            <a:solidFill>
              <a:schemeClr val="accent3">
                <a:alpha val="8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a:t>売価自動変更</a:t>
              </a:r>
              <a:endParaRPr kumimoji="1" lang="ja-JP" altLang="en-US"/>
            </a:p>
          </p:txBody>
        </p:sp>
        <p:sp>
          <p:nvSpPr>
            <p:cNvPr id="50" name="角丸四角形 49">
              <a:extLst>
                <a:ext uri="{FF2B5EF4-FFF2-40B4-BE49-F238E27FC236}">
                  <a16:creationId xmlns:a16="http://schemas.microsoft.com/office/drawing/2014/main" id="{DC469E28-A378-AA4D-8A2E-0047E202E92A}"/>
                </a:ext>
              </a:extLst>
            </p:cNvPr>
            <p:cNvSpPr/>
            <p:nvPr/>
          </p:nvSpPr>
          <p:spPr>
            <a:xfrm>
              <a:off x="7762303" y="2184094"/>
              <a:ext cx="1728000" cy="1152000"/>
            </a:xfrm>
            <a:prstGeom prst="roundRect">
              <a:avLst>
                <a:gd name="adj" fmla="val 3701"/>
              </a:avLst>
            </a:prstGeom>
            <a:solidFill>
              <a:schemeClr val="bg1">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電子棚札</a:t>
              </a:r>
              <a:endParaRPr lang="en-US" altLang="ja-JP" dirty="0">
                <a:solidFill>
                  <a:schemeClr val="tx2"/>
                </a:solidFill>
              </a:endParaRPr>
            </a:p>
            <a:p>
              <a:pPr algn="ctr"/>
              <a:r>
                <a:rPr lang="ja-JP" altLang="en-US">
                  <a:solidFill>
                    <a:schemeClr val="tx2"/>
                  </a:solidFill>
                </a:rPr>
                <a:t>サービス</a:t>
              </a:r>
              <a:endParaRPr lang="en-US" altLang="ja-JP" dirty="0">
                <a:solidFill>
                  <a:schemeClr val="tx2"/>
                </a:solidFill>
              </a:endParaRPr>
            </a:p>
          </p:txBody>
        </p:sp>
        <p:sp>
          <p:nvSpPr>
            <p:cNvPr id="51" name="角丸四角形 50">
              <a:extLst>
                <a:ext uri="{FF2B5EF4-FFF2-40B4-BE49-F238E27FC236}">
                  <a16:creationId xmlns:a16="http://schemas.microsoft.com/office/drawing/2014/main" id="{15240206-6FB2-B749-AB5C-63A5C6AA098D}"/>
                </a:ext>
              </a:extLst>
            </p:cNvPr>
            <p:cNvSpPr/>
            <p:nvPr/>
          </p:nvSpPr>
          <p:spPr>
            <a:xfrm>
              <a:off x="7762303" y="3624094"/>
              <a:ext cx="1728000" cy="1152000"/>
            </a:xfrm>
            <a:prstGeom prst="roundRect">
              <a:avLst>
                <a:gd name="adj" fmla="val 3701"/>
              </a:avLst>
            </a:prstGeom>
            <a:solidFill>
              <a:schemeClr val="bg1">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基幹システム</a:t>
              </a:r>
              <a:endParaRPr lang="en-US" altLang="ja-JP" dirty="0">
                <a:solidFill>
                  <a:schemeClr val="tx2"/>
                </a:solidFill>
              </a:endParaRPr>
            </a:p>
          </p:txBody>
        </p:sp>
      </p:grpSp>
      <p:sp>
        <p:nvSpPr>
          <p:cNvPr id="59" name="テキスト ボックス 58">
            <a:extLst>
              <a:ext uri="{FF2B5EF4-FFF2-40B4-BE49-F238E27FC236}">
                <a16:creationId xmlns:a16="http://schemas.microsoft.com/office/drawing/2014/main" id="{D36530B9-2326-B043-AC6D-1C535BB680D7}"/>
              </a:ext>
            </a:extLst>
          </p:cNvPr>
          <p:cNvSpPr txBox="1"/>
          <p:nvPr/>
        </p:nvSpPr>
        <p:spPr>
          <a:xfrm>
            <a:off x="-1" y="6519446"/>
            <a:ext cx="4470401" cy="338554"/>
          </a:xfrm>
          <a:prstGeom prst="rect">
            <a:avLst/>
          </a:prstGeom>
          <a:noFill/>
        </p:spPr>
        <p:txBody>
          <a:bodyPr wrap="square" rtlCol="0">
            <a:spAutoFit/>
          </a:bodyPr>
          <a:lstStyle/>
          <a:p>
            <a:r>
              <a:rPr lang="en-US" altLang="ja-JP" sz="1600" dirty="0">
                <a:solidFill>
                  <a:schemeClr val="tx2"/>
                </a:solidFill>
              </a:rPr>
              <a:t>※</a:t>
            </a:r>
            <a:r>
              <a:rPr lang="ja-JP" altLang="en-US" sz="1600">
                <a:solidFill>
                  <a:schemeClr val="tx2"/>
                </a:solidFill>
              </a:rPr>
              <a:t>現在研究開発中</a:t>
            </a:r>
            <a:endParaRPr kumimoji="1" lang="ja-JP" altLang="en-US" sz="1600">
              <a:solidFill>
                <a:schemeClr val="tx2"/>
              </a:solidFill>
            </a:endParaRPr>
          </a:p>
        </p:txBody>
      </p:sp>
    </p:spTree>
    <p:extLst>
      <p:ext uri="{BB962C8B-B14F-4D97-AF65-F5344CB8AC3E}">
        <p14:creationId xmlns:p14="http://schemas.microsoft.com/office/powerpoint/2010/main" val="287940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2"/>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008264-243D-9F44-9D13-A7EF342A1721}"/>
              </a:ext>
            </a:extLst>
          </p:cNvPr>
          <p:cNvSpPr txBox="1"/>
          <p:nvPr/>
        </p:nvSpPr>
        <p:spPr>
          <a:xfrm>
            <a:off x="1249471" y="1613118"/>
            <a:ext cx="9693057" cy="1815882"/>
          </a:xfrm>
          <a:prstGeom prst="rect">
            <a:avLst/>
          </a:prstGeom>
          <a:noFill/>
        </p:spPr>
        <p:txBody>
          <a:bodyPr wrap="square" rtlCol="0">
            <a:spAutoFit/>
          </a:bodyPr>
          <a:lstStyle/>
          <a:p>
            <a:pPr algn="ctr"/>
            <a:r>
              <a:rPr lang="ja-JP" altLang="en-US" sz="5600">
                <a:solidFill>
                  <a:schemeClr val="bg1"/>
                </a:solidFill>
              </a:rPr>
              <a:t>小売業のデータは</a:t>
            </a:r>
            <a:endParaRPr lang="en-US" altLang="ja-JP" sz="5600" dirty="0">
              <a:solidFill>
                <a:schemeClr val="bg1"/>
              </a:solidFill>
            </a:endParaRPr>
          </a:p>
          <a:p>
            <a:pPr algn="ctr"/>
            <a:r>
              <a:rPr lang="en-US" altLang="ja-JP" sz="5600" dirty="0">
                <a:solidFill>
                  <a:schemeClr val="accent1"/>
                </a:solidFill>
              </a:rPr>
              <a:t>POS</a:t>
            </a:r>
            <a:r>
              <a:rPr lang="ja-JP" altLang="en-US" sz="5600">
                <a:solidFill>
                  <a:schemeClr val="bg1"/>
                </a:solidFill>
              </a:rPr>
              <a:t>から生まれる</a:t>
            </a:r>
            <a:endParaRPr lang="en-US" altLang="ja-JP" sz="5600"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インク 1">
                <a:extLst>
                  <a:ext uri="{FF2B5EF4-FFF2-40B4-BE49-F238E27FC236}">
                    <a16:creationId xmlns:a16="http://schemas.microsoft.com/office/drawing/2014/main" id="{0C2A445F-C184-B140-B4B2-D4A9AB6B9DEE}"/>
                  </a:ext>
                </a:extLst>
              </p14:cNvPr>
              <p14:cNvContentPartPr/>
              <p14:nvPr/>
            </p14:nvContentPartPr>
            <p14:xfrm>
              <a:off x="1189775" y="-168840"/>
              <a:ext cx="360" cy="360"/>
            </p14:xfrm>
          </p:contentPart>
        </mc:Choice>
        <mc:Fallback xmlns="">
          <p:pic>
            <p:nvPicPr>
              <p:cNvPr id="2" name="インク 1">
                <a:extLst>
                  <a:ext uri="{FF2B5EF4-FFF2-40B4-BE49-F238E27FC236}">
                    <a16:creationId xmlns:a16="http://schemas.microsoft.com/office/drawing/2014/main" id="{0C2A445F-C184-B140-B4B2-D4A9AB6B9DEE}"/>
                  </a:ext>
                </a:extLst>
              </p:cNvPr>
              <p:cNvPicPr/>
              <p:nvPr/>
            </p:nvPicPr>
            <p:blipFill>
              <a:blip r:embed="rId4"/>
              <a:stretch>
                <a:fillRect/>
              </a:stretch>
            </p:blipFill>
            <p:spPr>
              <a:xfrm>
                <a:off x="1126775" y="-546840"/>
                <a:ext cx="126000" cy="756000"/>
              </a:xfrm>
              <a:prstGeom prst="rect">
                <a:avLst/>
              </a:prstGeom>
            </p:spPr>
          </p:pic>
        </mc:Fallback>
      </mc:AlternateContent>
      <p:sp>
        <p:nvSpPr>
          <p:cNvPr id="8" name="テキスト ボックス 7">
            <a:extLst>
              <a:ext uri="{FF2B5EF4-FFF2-40B4-BE49-F238E27FC236}">
                <a16:creationId xmlns:a16="http://schemas.microsoft.com/office/drawing/2014/main" id="{8744B5C7-0835-384F-981B-E5E201D6D11C}"/>
              </a:ext>
            </a:extLst>
          </p:cNvPr>
          <p:cNvSpPr txBox="1"/>
          <p:nvPr/>
        </p:nvSpPr>
        <p:spPr>
          <a:xfrm>
            <a:off x="1249470" y="4044553"/>
            <a:ext cx="9693057" cy="1200329"/>
          </a:xfrm>
          <a:prstGeom prst="rect">
            <a:avLst/>
          </a:prstGeom>
          <a:noFill/>
        </p:spPr>
        <p:txBody>
          <a:bodyPr wrap="square" rtlCol="0">
            <a:spAutoFit/>
          </a:bodyPr>
          <a:lstStyle/>
          <a:p>
            <a:pPr algn="ctr"/>
            <a:r>
              <a:rPr lang="ja-JP" altLang="en-US" sz="3600">
                <a:solidFill>
                  <a:schemeClr val="bg1"/>
                </a:solidFill>
              </a:rPr>
              <a:t>先ほどのサービスは</a:t>
            </a:r>
            <a:endParaRPr lang="en-US" altLang="ja-JP" sz="3600" dirty="0">
              <a:solidFill>
                <a:schemeClr val="bg1"/>
              </a:solidFill>
            </a:endParaRPr>
          </a:p>
          <a:p>
            <a:pPr algn="ctr"/>
            <a:r>
              <a:rPr lang="en-US" altLang="ja-JP" sz="3600" dirty="0">
                <a:solidFill>
                  <a:schemeClr val="accent1"/>
                </a:solidFill>
              </a:rPr>
              <a:t>POS</a:t>
            </a:r>
            <a:r>
              <a:rPr lang="ja-JP" altLang="en-US" sz="3600">
                <a:solidFill>
                  <a:schemeClr val="accent1"/>
                </a:solidFill>
              </a:rPr>
              <a:t>データ</a:t>
            </a:r>
            <a:r>
              <a:rPr lang="ja-JP" altLang="en-US" sz="3600">
                <a:solidFill>
                  <a:schemeClr val="bg1"/>
                </a:solidFill>
              </a:rPr>
              <a:t>を元に分析しています</a:t>
            </a:r>
            <a:endParaRPr lang="en-US" altLang="ja-JP" sz="3600" dirty="0">
              <a:solidFill>
                <a:schemeClr val="bg1"/>
              </a:solidFill>
            </a:endParaRPr>
          </a:p>
        </p:txBody>
      </p:sp>
    </p:spTree>
    <p:extLst>
      <p:ext uri="{BB962C8B-B14F-4D97-AF65-F5344CB8AC3E}">
        <p14:creationId xmlns:p14="http://schemas.microsoft.com/office/powerpoint/2010/main" val="124250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2"/>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008264-243D-9F44-9D13-A7EF342A1721}"/>
              </a:ext>
            </a:extLst>
          </p:cNvPr>
          <p:cNvSpPr txBox="1"/>
          <p:nvPr/>
        </p:nvSpPr>
        <p:spPr>
          <a:xfrm>
            <a:off x="1249471" y="1613118"/>
            <a:ext cx="9693057" cy="1815882"/>
          </a:xfrm>
          <a:prstGeom prst="rect">
            <a:avLst/>
          </a:prstGeom>
          <a:noFill/>
        </p:spPr>
        <p:txBody>
          <a:bodyPr wrap="square" rtlCol="0">
            <a:spAutoFit/>
          </a:bodyPr>
          <a:lstStyle/>
          <a:p>
            <a:pPr algn="ctr"/>
            <a:r>
              <a:rPr lang="en-US" altLang="ja-JP" sz="5600" dirty="0">
                <a:solidFill>
                  <a:schemeClr val="bg1"/>
                </a:solidFill>
              </a:rPr>
              <a:t>POS</a:t>
            </a:r>
            <a:r>
              <a:rPr lang="ja-JP" altLang="en-US" sz="5600">
                <a:solidFill>
                  <a:schemeClr val="bg1"/>
                </a:solidFill>
              </a:rPr>
              <a:t>データ</a:t>
            </a:r>
            <a:endParaRPr lang="en-US" altLang="ja-JP" sz="5600" dirty="0">
              <a:solidFill>
                <a:schemeClr val="bg1"/>
              </a:solidFill>
            </a:endParaRPr>
          </a:p>
          <a:p>
            <a:pPr algn="ctr"/>
            <a:r>
              <a:rPr lang="ja-JP" altLang="en-US" sz="5600">
                <a:solidFill>
                  <a:schemeClr val="bg1"/>
                </a:solidFill>
              </a:rPr>
              <a:t>活用されていますか？</a:t>
            </a:r>
            <a:endParaRPr kumimoji="1" lang="ja-JP" altLang="en-US" sz="5600">
              <a:solidFill>
                <a:schemeClr val="bg1"/>
              </a:solidFill>
            </a:endParaRPr>
          </a:p>
        </p:txBody>
      </p:sp>
      <p:sp>
        <p:nvSpPr>
          <p:cNvPr id="8" name="テキスト ボックス 7">
            <a:extLst>
              <a:ext uri="{FF2B5EF4-FFF2-40B4-BE49-F238E27FC236}">
                <a16:creationId xmlns:a16="http://schemas.microsoft.com/office/drawing/2014/main" id="{E7C52E23-B9A0-564F-99B5-2AADBE022E12}"/>
              </a:ext>
            </a:extLst>
          </p:cNvPr>
          <p:cNvSpPr txBox="1"/>
          <p:nvPr/>
        </p:nvSpPr>
        <p:spPr>
          <a:xfrm>
            <a:off x="1249470" y="4044553"/>
            <a:ext cx="9693057" cy="1200329"/>
          </a:xfrm>
          <a:prstGeom prst="rect">
            <a:avLst/>
          </a:prstGeom>
          <a:noFill/>
        </p:spPr>
        <p:txBody>
          <a:bodyPr wrap="square" rtlCol="0">
            <a:spAutoFit/>
          </a:bodyPr>
          <a:lstStyle/>
          <a:p>
            <a:pPr algn="ctr"/>
            <a:r>
              <a:rPr lang="ja-JP" altLang="en-US" sz="3600">
                <a:solidFill>
                  <a:schemeClr val="bg1"/>
                </a:solidFill>
              </a:rPr>
              <a:t>情シスか経営企画が分析している</a:t>
            </a:r>
            <a:endParaRPr lang="en-US" altLang="ja-JP" sz="3600" dirty="0">
              <a:solidFill>
                <a:schemeClr val="bg1"/>
              </a:solidFill>
            </a:endParaRPr>
          </a:p>
          <a:p>
            <a:pPr algn="ctr"/>
            <a:r>
              <a:rPr lang="ja-JP" altLang="en-US" sz="3600">
                <a:solidFill>
                  <a:schemeClr val="bg1"/>
                </a:solidFill>
              </a:rPr>
              <a:t>と思う・・・</a:t>
            </a:r>
            <a:endParaRPr lang="en-US" altLang="ja-JP" sz="3600" dirty="0">
              <a:solidFill>
                <a:schemeClr val="bg1"/>
              </a:solidFill>
            </a:endParaRPr>
          </a:p>
        </p:txBody>
      </p:sp>
    </p:spTree>
    <p:extLst>
      <p:ext uri="{BB962C8B-B14F-4D97-AF65-F5344CB8AC3E}">
        <p14:creationId xmlns:p14="http://schemas.microsoft.com/office/powerpoint/2010/main" val="3636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E359360-BC09-BA43-B2C7-FBD6A2D6F02E}"/>
              </a:ext>
            </a:extLst>
          </p:cNvPr>
          <p:cNvPicPr>
            <a:picLocks noChangeAspect="1"/>
          </p:cNvPicPr>
          <p:nvPr/>
        </p:nvPicPr>
        <p:blipFill rotWithShape="1">
          <a:blip r:embed="rId3"/>
          <a:srcRect b="15717"/>
          <a:stretch/>
        </p:blipFill>
        <p:spPr>
          <a:xfrm>
            <a:off x="0" y="-1"/>
            <a:ext cx="12192000" cy="6858001"/>
          </a:xfrm>
          <a:prstGeom prst="rect">
            <a:avLst/>
          </a:prstGeom>
        </p:spPr>
      </p:pic>
      <p:sp>
        <p:nvSpPr>
          <p:cNvPr id="6" name="正方形/長方形 5">
            <a:extLst>
              <a:ext uri="{FF2B5EF4-FFF2-40B4-BE49-F238E27FC236}">
                <a16:creationId xmlns:a16="http://schemas.microsoft.com/office/drawing/2014/main" id="{0FFF7C35-FCAC-D747-80AF-6657C2004408}"/>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CDE989B9-F2BD-DE4C-97D4-3EFC0187C19C}"/>
              </a:ext>
            </a:extLst>
          </p:cNvPr>
          <p:cNvSpPr txBox="1"/>
          <p:nvPr/>
        </p:nvSpPr>
        <p:spPr>
          <a:xfrm>
            <a:off x="576000" y="288001"/>
            <a:ext cx="8852861" cy="584775"/>
          </a:xfrm>
          <a:prstGeom prst="rect">
            <a:avLst/>
          </a:prstGeom>
          <a:noFill/>
        </p:spPr>
        <p:txBody>
          <a:bodyPr wrap="square" rtlCol="0">
            <a:spAutoFit/>
          </a:bodyPr>
          <a:lstStyle/>
          <a:p>
            <a:r>
              <a:rPr kumimoji="1" lang="ja-JP" altLang="en-US" sz="3200">
                <a:solidFill>
                  <a:schemeClr val="tx2"/>
                </a:solidFill>
              </a:rPr>
              <a:t>オープンアーキテクチャを採用するメリット</a:t>
            </a:r>
          </a:p>
        </p:txBody>
      </p:sp>
      <p:grpSp>
        <p:nvGrpSpPr>
          <p:cNvPr id="25" name="グループ化 24">
            <a:extLst>
              <a:ext uri="{FF2B5EF4-FFF2-40B4-BE49-F238E27FC236}">
                <a16:creationId xmlns:a16="http://schemas.microsoft.com/office/drawing/2014/main" id="{A42C12C1-03AF-A34B-A4BE-58E547C882EF}"/>
              </a:ext>
            </a:extLst>
          </p:cNvPr>
          <p:cNvGrpSpPr/>
          <p:nvPr/>
        </p:nvGrpSpPr>
        <p:grpSpPr>
          <a:xfrm>
            <a:off x="576000" y="1294979"/>
            <a:ext cx="11040000" cy="3456000"/>
            <a:chOff x="576000" y="1714144"/>
            <a:chExt cx="11040000" cy="3456000"/>
          </a:xfrm>
        </p:grpSpPr>
        <p:sp>
          <p:nvSpPr>
            <p:cNvPr id="7" name="角丸四角形 6">
              <a:extLst>
                <a:ext uri="{FF2B5EF4-FFF2-40B4-BE49-F238E27FC236}">
                  <a16:creationId xmlns:a16="http://schemas.microsoft.com/office/drawing/2014/main" id="{41D802D6-D064-0546-BEC3-E8ECBD97F3DC}"/>
                </a:ext>
              </a:extLst>
            </p:cNvPr>
            <p:cNvSpPr/>
            <p:nvPr/>
          </p:nvSpPr>
          <p:spPr>
            <a:xfrm>
              <a:off x="576000" y="2866144"/>
              <a:ext cx="2592000" cy="1152000"/>
            </a:xfrm>
            <a:prstGeom prst="roundRect">
              <a:avLst/>
            </a:prstGeom>
            <a:solidFill>
              <a:schemeClr val="tx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オープン</a:t>
              </a:r>
              <a:endParaRPr kumimoji="1" lang="en-US" altLang="ja-JP" sz="2400" dirty="0"/>
            </a:p>
            <a:p>
              <a:pPr algn="ctr"/>
              <a:r>
                <a:rPr lang="ja-JP" altLang="en-US" sz="2400"/>
                <a:t>アーキテクチャ</a:t>
              </a:r>
              <a:endParaRPr kumimoji="1" lang="ja-JP" altLang="en-US" sz="2400"/>
            </a:p>
          </p:txBody>
        </p:sp>
        <p:sp>
          <p:nvSpPr>
            <p:cNvPr id="8" name="角丸四角形 7">
              <a:extLst>
                <a:ext uri="{FF2B5EF4-FFF2-40B4-BE49-F238E27FC236}">
                  <a16:creationId xmlns:a16="http://schemas.microsoft.com/office/drawing/2014/main" id="{21140AEB-8063-454A-AD3D-6089B2500F33}"/>
                </a:ext>
              </a:extLst>
            </p:cNvPr>
            <p:cNvSpPr/>
            <p:nvPr/>
          </p:nvSpPr>
          <p:spPr>
            <a:xfrm>
              <a:off x="4800000" y="2866144"/>
              <a:ext cx="2592000" cy="1152000"/>
            </a:xfrm>
            <a:prstGeom prst="roundRect">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t>テクノロジー</a:t>
              </a:r>
              <a:endParaRPr lang="en-US" altLang="ja-JP" sz="2400" dirty="0"/>
            </a:p>
          </p:txBody>
        </p:sp>
        <p:sp>
          <p:nvSpPr>
            <p:cNvPr id="10" name="角丸四角形 9">
              <a:extLst>
                <a:ext uri="{FF2B5EF4-FFF2-40B4-BE49-F238E27FC236}">
                  <a16:creationId xmlns:a16="http://schemas.microsoft.com/office/drawing/2014/main" id="{06D989B8-DB81-A84A-9265-7B099B5002D0}"/>
                </a:ext>
              </a:extLst>
            </p:cNvPr>
            <p:cNvSpPr/>
            <p:nvPr/>
          </p:nvSpPr>
          <p:spPr>
            <a:xfrm>
              <a:off x="9024000" y="4018144"/>
              <a:ext cx="2592000" cy="11520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t>アジリティ</a:t>
              </a:r>
              <a:endParaRPr lang="en-US" altLang="ja-JP" sz="2400" dirty="0"/>
            </a:p>
          </p:txBody>
        </p:sp>
        <p:cxnSp>
          <p:nvCxnSpPr>
            <p:cNvPr id="13" name="直線矢印コネクタ 12">
              <a:extLst>
                <a:ext uri="{FF2B5EF4-FFF2-40B4-BE49-F238E27FC236}">
                  <a16:creationId xmlns:a16="http://schemas.microsoft.com/office/drawing/2014/main" id="{E88DF428-A67E-0246-B622-5FC02C255AB6}"/>
                </a:ext>
              </a:extLst>
            </p:cNvPr>
            <p:cNvCxnSpPr>
              <a:cxnSpLocks/>
              <a:stCxn id="7" idx="3"/>
              <a:endCxn id="8" idx="1"/>
            </p:cNvCxnSpPr>
            <p:nvPr/>
          </p:nvCxnSpPr>
          <p:spPr>
            <a:xfrm>
              <a:off x="3168000" y="3442144"/>
              <a:ext cx="1632000" cy="0"/>
            </a:xfrm>
            <a:prstGeom prst="straightConnector1">
              <a:avLst/>
            </a:prstGeom>
            <a:ln w="50800">
              <a:solidFill>
                <a:schemeClr val="tx2"/>
              </a:solidFill>
              <a:tailEnd type="triangl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角丸四角形 15">
              <a:extLst>
                <a:ext uri="{FF2B5EF4-FFF2-40B4-BE49-F238E27FC236}">
                  <a16:creationId xmlns:a16="http://schemas.microsoft.com/office/drawing/2014/main" id="{468AABFF-72D2-9242-B4DE-123D6D81849E}"/>
                </a:ext>
              </a:extLst>
            </p:cNvPr>
            <p:cNvSpPr/>
            <p:nvPr/>
          </p:nvSpPr>
          <p:spPr>
            <a:xfrm>
              <a:off x="9024000" y="1714144"/>
              <a:ext cx="2592000" cy="1152000"/>
            </a:xfrm>
            <a:prstGeom prst="roundRect">
              <a:avLst/>
            </a:pr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t>コスト</a:t>
              </a:r>
              <a:endParaRPr lang="en-US" altLang="ja-JP" sz="2400" dirty="0"/>
            </a:p>
          </p:txBody>
        </p:sp>
        <p:cxnSp>
          <p:nvCxnSpPr>
            <p:cNvPr id="17" name="直線矢印コネクタ 16">
              <a:extLst>
                <a:ext uri="{FF2B5EF4-FFF2-40B4-BE49-F238E27FC236}">
                  <a16:creationId xmlns:a16="http://schemas.microsoft.com/office/drawing/2014/main" id="{E38520DA-AF28-B446-B6CD-16AAE3851B17}"/>
                </a:ext>
              </a:extLst>
            </p:cNvPr>
            <p:cNvCxnSpPr>
              <a:cxnSpLocks/>
              <a:stCxn id="8" idx="3"/>
              <a:endCxn id="16" idx="1"/>
            </p:cNvCxnSpPr>
            <p:nvPr/>
          </p:nvCxnSpPr>
          <p:spPr>
            <a:xfrm flipV="1">
              <a:off x="7392000" y="2290144"/>
              <a:ext cx="1632000" cy="1152000"/>
            </a:xfrm>
            <a:prstGeom prst="straightConnector1">
              <a:avLst/>
            </a:prstGeom>
            <a:ln w="50800">
              <a:solidFill>
                <a:schemeClr val="tx2"/>
              </a:solidFill>
              <a:tailEnd type="triangle"/>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2A84A52-2D2B-4C47-AA04-89E6F34AB2BE}"/>
                </a:ext>
              </a:extLst>
            </p:cNvPr>
            <p:cNvCxnSpPr>
              <a:cxnSpLocks/>
              <a:stCxn id="8" idx="3"/>
              <a:endCxn id="10" idx="1"/>
            </p:cNvCxnSpPr>
            <p:nvPr/>
          </p:nvCxnSpPr>
          <p:spPr>
            <a:xfrm>
              <a:off x="7392000" y="3442144"/>
              <a:ext cx="1632000" cy="1152000"/>
            </a:xfrm>
            <a:prstGeom prst="straightConnector1">
              <a:avLst/>
            </a:prstGeom>
            <a:ln w="508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5191CE92-BC48-2F4F-9DCB-91438616F4C2}"/>
                </a:ext>
              </a:extLst>
            </p:cNvPr>
            <p:cNvSpPr txBox="1"/>
            <p:nvPr/>
          </p:nvSpPr>
          <p:spPr>
            <a:xfrm>
              <a:off x="576000" y="4341598"/>
              <a:ext cx="2592000" cy="646331"/>
            </a:xfrm>
            <a:prstGeom prst="rect">
              <a:avLst/>
            </a:prstGeom>
            <a:noFill/>
          </p:spPr>
          <p:txBody>
            <a:bodyPr wrap="square" rtlCol="0">
              <a:spAutoFit/>
            </a:bodyPr>
            <a:lstStyle/>
            <a:p>
              <a:pPr algn="ctr"/>
              <a:r>
                <a:rPr kumimoji="1" lang="ja-JP" altLang="en-US">
                  <a:solidFill>
                    <a:schemeClr val="tx2"/>
                  </a:solidFill>
                </a:rPr>
                <a:t>様々なサービスと</a:t>
              </a:r>
              <a:endParaRPr kumimoji="1" lang="en-US" altLang="ja-JP" dirty="0">
                <a:solidFill>
                  <a:schemeClr val="tx2"/>
                </a:solidFill>
              </a:endParaRPr>
            </a:p>
            <a:p>
              <a:pPr algn="ctr"/>
              <a:r>
                <a:rPr kumimoji="1" lang="ja-JP" altLang="en-US">
                  <a:solidFill>
                    <a:schemeClr val="tx2"/>
                  </a:solidFill>
                </a:rPr>
                <a:t>連携</a:t>
              </a:r>
              <a:r>
                <a:rPr lang="ja-JP" altLang="en-US">
                  <a:solidFill>
                    <a:schemeClr val="tx2"/>
                  </a:solidFill>
                </a:rPr>
                <a:t>しやすい</a:t>
              </a:r>
              <a:endParaRPr kumimoji="1" lang="ja-JP" altLang="en-US">
                <a:solidFill>
                  <a:schemeClr val="tx2"/>
                </a:solidFill>
              </a:endParaRPr>
            </a:p>
          </p:txBody>
        </p:sp>
        <p:sp>
          <p:nvSpPr>
            <p:cNvPr id="34" name="テキスト ボックス 33">
              <a:extLst>
                <a:ext uri="{FF2B5EF4-FFF2-40B4-BE49-F238E27FC236}">
                  <a16:creationId xmlns:a16="http://schemas.microsoft.com/office/drawing/2014/main" id="{B721360A-90D5-5947-8991-1F87C4C6DA57}"/>
                </a:ext>
              </a:extLst>
            </p:cNvPr>
            <p:cNvSpPr txBox="1"/>
            <p:nvPr/>
          </p:nvSpPr>
          <p:spPr>
            <a:xfrm>
              <a:off x="4800000" y="4341597"/>
              <a:ext cx="2592000" cy="646331"/>
            </a:xfrm>
            <a:prstGeom prst="rect">
              <a:avLst/>
            </a:prstGeom>
            <a:noFill/>
          </p:spPr>
          <p:txBody>
            <a:bodyPr wrap="square" rtlCol="0">
              <a:spAutoFit/>
            </a:bodyPr>
            <a:lstStyle/>
            <a:p>
              <a:pPr algn="ctr"/>
              <a:r>
                <a:rPr kumimoji="1" lang="ja-JP" altLang="en-US">
                  <a:solidFill>
                    <a:schemeClr val="tx2"/>
                  </a:solidFill>
                </a:rPr>
                <a:t>今までにない</a:t>
              </a:r>
              <a:endParaRPr kumimoji="1" lang="en-US" altLang="ja-JP" dirty="0">
                <a:solidFill>
                  <a:schemeClr val="tx2"/>
                </a:solidFill>
              </a:endParaRPr>
            </a:p>
            <a:p>
              <a:pPr algn="ctr"/>
              <a:r>
                <a:rPr lang="ja-JP" altLang="en-US">
                  <a:solidFill>
                    <a:schemeClr val="tx2"/>
                  </a:solidFill>
                </a:rPr>
                <a:t>テクノロジーの力</a:t>
              </a:r>
              <a:endParaRPr kumimoji="1" lang="en-US" altLang="ja-JP" dirty="0">
                <a:solidFill>
                  <a:schemeClr val="tx2"/>
                </a:solidFill>
              </a:endParaRPr>
            </a:p>
          </p:txBody>
        </p:sp>
        <p:cxnSp>
          <p:nvCxnSpPr>
            <p:cNvPr id="23" name="曲線コネクタ 22">
              <a:extLst>
                <a:ext uri="{FF2B5EF4-FFF2-40B4-BE49-F238E27FC236}">
                  <a16:creationId xmlns:a16="http://schemas.microsoft.com/office/drawing/2014/main" id="{DD59781E-F41A-9B4B-BD3E-7D62759EEA37}"/>
                </a:ext>
              </a:extLst>
            </p:cNvPr>
            <p:cNvCxnSpPr>
              <a:cxnSpLocks/>
              <a:stCxn id="10" idx="2"/>
              <a:endCxn id="33" idx="2"/>
            </p:cNvCxnSpPr>
            <p:nvPr/>
          </p:nvCxnSpPr>
          <p:spPr>
            <a:xfrm rot="5400000" flipH="1">
              <a:off x="6004892" y="855037"/>
              <a:ext cx="182215" cy="8448000"/>
            </a:xfrm>
            <a:prstGeom prst="curvedConnector3">
              <a:avLst>
                <a:gd name="adj1" fmla="val -447523"/>
              </a:avLst>
            </a:prstGeom>
            <a:ln w="50800">
              <a:solidFill>
                <a:schemeClr val="accent3"/>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4" name="テキスト ボックス 23">
            <a:extLst>
              <a:ext uri="{FF2B5EF4-FFF2-40B4-BE49-F238E27FC236}">
                <a16:creationId xmlns:a16="http://schemas.microsoft.com/office/drawing/2014/main" id="{BF30BE05-2327-F744-9725-37DC02AF874C}"/>
              </a:ext>
            </a:extLst>
          </p:cNvPr>
          <p:cNvSpPr txBox="1"/>
          <p:nvPr/>
        </p:nvSpPr>
        <p:spPr>
          <a:xfrm>
            <a:off x="623246" y="5749182"/>
            <a:ext cx="10945506" cy="830997"/>
          </a:xfrm>
          <a:prstGeom prst="rect">
            <a:avLst/>
          </a:prstGeom>
          <a:noFill/>
        </p:spPr>
        <p:txBody>
          <a:bodyPr wrap="square" rtlCol="0">
            <a:spAutoFit/>
          </a:bodyPr>
          <a:lstStyle/>
          <a:p>
            <a:pPr algn="ctr"/>
            <a:r>
              <a:rPr lang="ja-JP" altLang="en-US" sz="2400">
                <a:solidFill>
                  <a:schemeClr val="tx2"/>
                </a:solidFill>
              </a:rPr>
              <a:t>オープンアーキテクチャを採用することで、次のシステムにもつながりやすい</a:t>
            </a:r>
            <a:endParaRPr lang="en-US" altLang="ja-JP" sz="2400" dirty="0">
              <a:solidFill>
                <a:schemeClr val="tx2"/>
              </a:solidFill>
            </a:endParaRPr>
          </a:p>
          <a:p>
            <a:pPr algn="ctr"/>
            <a:r>
              <a:rPr kumimoji="1" lang="ja-JP" altLang="en-US" sz="2400" b="1">
                <a:solidFill>
                  <a:schemeClr val="accent1"/>
                </a:solidFill>
              </a:rPr>
              <a:t>エコシステム</a:t>
            </a:r>
            <a:r>
              <a:rPr kumimoji="1" lang="ja-JP" altLang="en-US" sz="2400">
                <a:solidFill>
                  <a:schemeClr val="tx2"/>
                </a:solidFill>
              </a:rPr>
              <a:t>が構築できます</a:t>
            </a:r>
          </a:p>
        </p:txBody>
      </p:sp>
    </p:spTree>
    <p:extLst>
      <p:ext uri="{BB962C8B-B14F-4D97-AF65-F5344CB8AC3E}">
        <p14:creationId xmlns:p14="http://schemas.microsoft.com/office/powerpoint/2010/main" val="301158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D14E9A9-9A77-3D4A-A751-AC6AA6D1D841}"/>
              </a:ext>
            </a:extLst>
          </p:cNvPr>
          <p:cNvPicPr>
            <a:picLocks noChangeAspect="1"/>
          </p:cNvPicPr>
          <p:nvPr/>
        </p:nvPicPr>
        <p:blipFill rotWithShape="1">
          <a:blip r:embed="rId2"/>
          <a:srcRect r="37778"/>
          <a:stretch/>
        </p:blipFill>
        <p:spPr>
          <a:xfrm>
            <a:off x="0" y="0"/>
            <a:ext cx="12192000" cy="6858000"/>
          </a:xfrm>
          <a:prstGeom prst="rect">
            <a:avLst/>
          </a:prstGeom>
        </p:spPr>
      </p:pic>
      <p:sp>
        <p:nvSpPr>
          <p:cNvPr id="8" name="正方形/長方形 7">
            <a:extLst>
              <a:ext uri="{FF2B5EF4-FFF2-40B4-BE49-F238E27FC236}">
                <a16:creationId xmlns:a16="http://schemas.microsoft.com/office/drawing/2014/main" id="{C47FB373-6010-6149-9B5A-8DEBB01C212F}"/>
              </a:ext>
            </a:extLst>
          </p:cNvPr>
          <p:cNvSpPr/>
          <p:nvPr/>
        </p:nvSpPr>
        <p:spPr>
          <a:xfrm>
            <a:off x="-1"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1DA6280-1CD4-624D-A672-874A6FEDE0F5}"/>
              </a:ext>
            </a:extLst>
          </p:cNvPr>
          <p:cNvSpPr txBox="1"/>
          <p:nvPr/>
        </p:nvSpPr>
        <p:spPr>
          <a:xfrm>
            <a:off x="1249471" y="1558168"/>
            <a:ext cx="9693057" cy="1815882"/>
          </a:xfrm>
          <a:prstGeom prst="rect">
            <a:avLst/>
          </a:prstGeom>
          <a:noFill/>
        </p:spPr>
        <p:txBody>
          <a:bodyPr wrap="square" rtlCol="0">
            <a:spAutoFit/>
          </a:bodyPr>
          <a:lstStyle/>
          <a:p>
            <a:pPr algn="ctr"/>
            <a:r>
              <a:rPr lang="ja-JP" altLang="en-US" sz="5600">
                <a:solidFill>
                  <a:schemeClr val="bg1"/>
                </a:solidFill>
              </a:rPr>
              <a:t>小売業のデータは</a:t>
            </a:r>
            <a:endParaRPr lang="en-US" altLang="ja-JP" sz="5600" dirty="0">
              <a:solidFill>
                <a:schemeClr val="bg1"/>
              </a:solidFill>
            </a:endParaRPr>
          </a:p>
          <a:p>
            <a:pPr algn="ctr"/>
            <a:r>
              <a:rPr lang="en-US" altLang="ja-JP" sz="5600" dirty="0">
                <a:solidFill>
                  <a:schemeClr val="bg1"/>
                </a:solidFill>
              </a:rPr>
              <a:t>POS</a:t>
            </a:r>
            <a:r>
              <a:rPr lang="ja-JP" altLang="en-US" sz="5600">
                <a:solidFill>
                  <a:schemeClr val="bg1"/>
                </a:solidFill>
              </a:rPr>
              <a:t>から生まれる</a:t>
            </a:r>
            <a:endParaRPr lang="en-US" altLang="ja-JP" sz="5600" dirty="0">
              <a:solidFill>
                <a:schemeClr val="bg1"/>
              </a:solidFill>
            </a:endParaRPr>
          </a:p>
        </p:txBody>
      </p:sp>
      <p:sp>
        <p:nvSpPr>
          <p:cNvPr id="10" name="テキスト ボックス 9">
            <a:extLst>
              <a:ext uri="{FF2B5EF4-FFF2-40B4-BE49-F238E27FC236}">
                <a16:creationId xmlns:a16="http://schemas.microsoft.com/office/drawing/2014/main" id="{6527EEE7-F24E-5844-8674-0337F194B697}"/>
              </a:ext>
            </a:extLst>
          </p:cNvPr>
          <p:cNvSpPr txBox="1"/>
          <p:nvPr/>
        </p:nvSpPr>
        <p:spPr>
          <a:xfrm>
            <a:off x="2407867" y="1613118"/>
            <a:ext cx="7376264" cy="1815882"/>
          </a:xfrm>
          <a:prstGeom prst="rect">
            <a:avLst/>
          </a:prstGeom>
          <a:noFill/>
        </p:spPr>
        <p:txBody>
          <a:bodyPr wrap="square" rtlCol="0">
            <a:spAutoFit/>
          </a:bodyPr>
          <a:lstStyle/>
          <a:p>
            <a:pPr algn="ctr"/>
            <a:r>
              <a:rPr lang="ja-JP" altLang="en-US" sz="5600">
                <a:solidFill>
                  <a:schemeClr val="accent1"/>
                </a:solidFill>
              </a:rPr>
              <a:t>その</a:t>
            </a:r>
            <a:r>
              <a:rPr lang="en-US" altLang="ja-JP" sz="5600" dirty="0">
                <a:solidFill>
                  <a:schemeClr val="accent1"/>
                </a:solidFill>
              </a:rPr>
              <a:t>POS</a:t>
            </a:r>
            <a:r>
              <a:rPr lang="ja-JP" altLang="en-US" sz="5600">
                <a:solidFill>
                  <a:schemeClr val="accent1"/>
                </a:solidFill>
              </a:rPr>
              <a:t>を</a:t>
            </a:r>
            <a:endParaRPr lang="en-US" altLang="ja-JP" sz="5600" dirty="0">
              <a:solidFill>
                <a:schemeClr val="accent1"/>
              </a:solidFill>
            </a:endParaRPr>
          </a:p>
          <a:p>
            <a:pPr algn="ctr"/>
            <a:r>
              <a:rPr lang="ja-JP" altLang="en-US" sz="5600">
                <a:solidFill>
                  <a:schemeClr val="accent1"/>
                </a:solidFill>
              </a:rPr>
              <a:t>もう一度見直す</a:t>
            </a:r>
            <a:endParaRPr lang="en-US" altLang="ja-JP" sz="5600" dirty="0">
              <a:solidFill>
                <a:schemeClr val="accent1"/>
              </a:solidFill>
            </a:endParaRPr>
          </a:p>
        </p:txBody>
      </p:sp>
    </p:spTree>
    <p:extLst>
      <p:ext uri="{BB962C8B-B14F-4D97-AF65-F5344CB8AC3E}">
        <p14:creationId xmlns:p14="http://schemas.microsoft.com/office/powerpoint/2010/main" val="37062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xit" presetSubtype="8" fill="hold" grpId="1" nodeType="afterEffect">
                                  <p:stCondLst>
                                    <p:cond delay="3000"/>
                                  </p:stCondLst>
                                  <p:childTnLst>
                                    <p:anim calcmode="lin" valueType="num">
                                      <p:cBhvr additive="base">
                                        <p:cTn id="11" dur="500"/>
                                        <p:tgtEl>
                                          <p:spTgt spid="9"/>
                                        </p:tgtEl>
                                        <p:attrNameLst>
                                          <p:attrName>ppt_x</p:attrName>
                                        </p:attrNameLst>
                                      </p:cBhvr>
                                      <p:tavLst>
                                        <p:tav tm="0">
                                          <p:val>
                                            <p:strVal val="ppt_x"/>
                                          </p:val>
                                        </p:tav>
                                        <p:tav tm="100000">
                                          <p:val>
                                            <p:strVal val="0-ppt_w/2"/>
                                          </p:val>
                                        </p:tav>
                                      </p:tavLst>
                                    </p:anim>
                                    <p:anim calcmode="lin" valueType="num">
                                      <p:cBhvr additive="base">
                                        <p:cTn id="12" dur="500"/>
                                        <p:tgtEl>
                                          <p:spTgt spid="9"/>
                                        </p:tgtEl>
                                        <p:attrNameLst>
                                          <p:attrName>ppt_y</p:attrName>
                                        </p:attrNameLst>
                                      </p:cBhvr>
                                      <p:tavLst>
                                        <p:tav tm="0">
                                          <p:val>
                                            <p:strVal val="ppt_y"/>
                                          </p:val>
                                        </p:tav>
                                        <p:tav tm="100000">
                                          <p:val>
                                            <p:strVal val="ppt_y"/>
                                          </p:val>
                                        </p:tav>
                                      </p:tavLst>
                                    </p:anim>
                                    <p:set>
                                      <p:cBhvr>
                                        <p:cTn id="13" dur="1" fill="hold">
                                          <p:stCondLst>
                                            <p:cond delay="499"/>
                                          </p:stCondLst>
                                        </p:cTn>
                                        <p:tgtEl>
                                          <p:spTgt spid="9"/>
                                        </p:tgtEl>
                                        <p:attrNameLst>
                                          <p:attrName>style.visibility</p:attrName>
                                        </p:attrNameLst>
                                      </p:cBhvr>
                                      <p:to>
                                        <p:strVal val="hidden"/>
                                      </p:to>
                                    </p:set>
                                  </p:childTnLst>
                                </p:cTn>
                              </p:par>
                            </p:childTnLst>
                          </p:cTn>
                        </p:par>
                        <p:par>
                          <p:cTn id="14" fill="hold">
                            <p:stCondLst>
                              <p:cond delay="50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9AA18B89-F231-6C4E-8F49-63F43CB05E9F}"/>
              </a:ext>
            </a:extLst>
          </p:cNvPr>
          <p:cNvGrpSpPr/>
          <p:nvPr/>
        </p:nvGrpSpPr>
        <p:grpSpPr>
          <a:xfrm>
            <a:off x="7352295" y="2341046"/>
            <a:ext cx="4693485" cy="3195447"/>
            <a:chOff x="7352295" y="2341046"/>
            <a:chExt cx="4693485" cy="3195447"/>
          </a:xfrm>
        </p:grpSpPr>
        <p:pic>
          <p:nvPicPr>
            <p:cNvPr id="6" name="コンテンツ プレースホルダー 6">
              <a:extLst>
                <a:ext uri="{FF2B5EF4-FFF2-40B4-BE49-F238E27FC236}">
                  <a16:creationId xmlns:a16="http://schemas.microsoft.com/office/drawing/2014/main" id="{A5FB9376-5434-C341-8943-A08199E6575F}"/>
                </a:ext>
              </a:extLst>
            </p:cNvPr>
            <p:cNvPicPr>
              <a:picLocks noChangeAspect="1"/>
            </p:cNvPicPr>
            <p:nvPr/>
          </p:nvPicPr>
          <p:blipFill>
            <a:blip r:embed="rId2"/>
            <a:stretch>
              <a:fillRect/>
            </a:stretch>
          </p:blipFill>
          <p:spPr>
            <a:xfrm>
              <a:off x="8532834" y="2341046"/>
              <a:ext cx="3512946" cy="2175908"/>
            </a:xfrm>
            <a:prstGeom prst="rect">
              <a:avLst/>
            </a:prstGeom>
            <a:effectLst>
              <a:outerShdw blurRad="50800" dist="38100" algn="l" rotWithShape="0">
                <a:prstClr val="black">
                  <a:alpha val="40000"/>
                </a:prstClr>
              </a:outerShdw>
            </a:effectLst>
          </p:spPr>
        </p:pic>
        <p:sp>
          <p:nvSpPr>
            <p:cNvPr id="8" name="右矢印 7">
              <a:extLst>
                <a:ext uri="{FF2B5EF4-FFF2-40B4-BE49-F238E27FC236}">
                  <a16:creationId xmlns:a16="http://schemas.microsoft.com/office/drawing/2014/main" id="{F074CBA1-508C-A248-8DEE-E713976EA54F}"/>
                </a:ext>
              </a:extLst>
            </p:cNvPr>
            <p:cNvSpPr/>
            <p:nvPr/>
          </p:nvSpPr>
          <p:spPr>
            <a:xfrm>
              <a:off x="7352295" y="3185836"/>
              <a:ext cx="864000" cy="576000"/>
            </a:xfrm>
            <a:prstGeom prst="rightArrow">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9903C08-1B8E-4C4B-9D44-61D0EEEDB6BB}"/>
                </a:ext>
              </a:extLst>
            </p:cNvPr>
            <p:cNvSpPr txBox="1"/>
            <p:nvPr/>
          </p:nvSpPr>
          <p:spPr>
            <a:xfrm>
              <a:off x="9744126" y="5074828"/>
              <a:ext cx="1090362" cy="461665"/>
            </a:xfrm>
            <a:prstGeom prst="rect">
              <a:avLst/>
            </a:prstGeom>
            <a:noFill/>
          </p:spPr>
          <p:txBody>
            <a:bodyPr wrap="none" rtlCol="0">
              <a:spAutoFit/>
            </a:bodyPr>
            <a:lstStyle/>
            <a:p>
              <a:pPr algn="ctr"/>
              <a:r>
                <a:rPr kumimoji="1" lang="en-US" altLang="ja-JP" sz="2400" dirty="0">
                  <a:solidFill>
                    <a:schemeClr val="tx2"/>
                  </a:solidFill>
                </a:rPr>
                <a:t>AI</a:t>
              </a:r>
              <a:r>
                <a:rPr kumimoji="1" lang="ja-JP" altLang="en-US" sz="2400">
                  <a:solidFill>
                    <a:schemeClr val="tx2"/>
                  </a:solidFill>
                </a:rPr>
                <a:t>の力</a:t>
              </a:r>
            </a:p>
          </p:txBody>
        </p:sp>
      </p:grpSp>
      <p:grpSp>
        <p:nvGrpSpPr>
          <p:cNvPr id="2" name="グループ化 1">
            <a:extLst>
              <a:ext uri="{FF2B5EF4-FFF2-40B4-BE49-F238E27FC236}">
                <a16:creationId xmlns:a16="http://schemas.microsoft.com/office/drawing/2014/main" id="{B6AB2D12-7DFB-6640-8E17-BD966FC1E7EA}"/>
              </a:ext>
            </a:extLst>
          </p:cNvPr>
          <p:cNvGrpSpPr/>
          <p:nvPr/>
        </p:nvGrpSpPr>
        <p:grpSpPr>
          <a:xfrm>
            <a:off x="-58248" y="1652525"/>
            <a:ext cx="3570209" cy="4247068"/>
            <a:chOff x="-58248" y="1652525"/>
            <a:chExt cx="3570209" cy="4247068"/>
          </a:xfrm>
        </p:grpSpPr>
        <p:pic>
          <p:nvPicPr>
            <p:cNvPr id="5" name="図 4">
              <a:extLst>
                <a:ext uri="{FF2B5EF4-FFF2-40B4-BE49-F238E27FC236}">
                  <a16:creationId xmlns:a16="http://schemas.microsoft.com/office/drawing/2014/main" id="{38A51EF2-23C5-DA4C-9988-733993F34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20" y="2294074"/>
              <a:ext cx="3026471" cy="2269852"/>
            </a:xfrm>
            <a:prstGeom prst="rect">
              <a:avLst/>
            </a:prstGeom>
            <a:ln>
              <a:solidFill>
                <a:schemeClr val="tx1"/>
              </a:solidFill>
            </a:ln>
            <a:effectLst>
              <a:outerShdw blurRad="50800" dist="38100" dir="10800000" algn="r" rotWithShape="0">
                <a:prstClr val="black">
                  <a:alpha val="40000"/>
                </a:prstClr>
              </a:outerShdw>
            </a:effectLst>
          </p:spPr>
        </p:pic>
        <p:sp>
          <p:nvSpPr>
            <p:cNvPr id="9" name="テキスト ボックス 8">
              <a:extLst>
                <a:ext uri="{FF2B5EF4-FFF2-40B4-BE49-F238E27FC236}">
                  <a16:creationId xmlns:a16="http://schemas.microsoft.com/office/drawing/2014/main" id="{B8A10BFE-8D7E-2547-8D5E-0A4DF41E04FC}"/>
                </a:ext>
              </a:extLst>
            </p:cNvPr>
            <p:cNvSpPr txBox="1"/>
            <p:nvPr/>
          </p:nvSpPr>
          <p:spPr>
            <a:xfrm>
              <a:off x="-58248" y="5068596"/>
              <a:ext cx="3570209" cy="830997"/>
            </a:xfrm>
            <a:prstGeom prst="rect">
              <a:avLst/>
            </a:prstGeom>
            <a:noFill/>
          </p:spPr>
          <p:txBody>
            <a:bodyPr wrap="none" rtlCol="0">
              <a:spAutoFit/>
            </a:bodyPr>
            <a:lstStyle/>
            <a:p>
              <a:pPr algn="ctr"/>
              <a:r>
                <a:rPr lang="ja-JP" altLang="en-US" sz="2400">
                  <a:solidFill>
                    <a:schemeClr val="tx2"/>
                  </a:solidFill>
                </a:rPr>
                <a:t>オープンアーキテクチャ</a:t>
              </a:r>
              <a:endParaRPr lang="en-US" altLang="ja-JP" sz="2400" dirty="0">
                <a:solidFill>
                  <a:schemeClr val="tx2"/>
                </a:solidFill>
              </a:endParaRPr>
            </a:p>
            <a:p>
              <a:pPr algn="ctr"/>
              <a:r>
                <a:rPr lang="ja-JP" altLang="en-US" sz="2400">
                  <a:solidFill>
                    <a:schemeClr val="tx2"/>
                  </a:solidFill>
                </a:rPr>
                <a:t>採用の</a:t>
              </a:r>
              <a:r>
                <a:rPr lang="en-US" altLang="ja-JP" sz="2400" dirty="0">
                  <a:solidFill>
                    <a:schemeClr val="tx2"/>
                  </a:solidFill>
                </a:rPr>
                <a:t>POS</a:t>
              </a:r>
              <a:r>
                <a:rPr lang="ja-JP" altLang="en-US" sz="2400">
                  <a:solidFill>
                    <a:schemeClr val="tx2"/>
                  </a:solidFill>
                </a:rPr>
                <a:t>ソフト</a:t>
              </a:r>
              <a:endParaRPr kumimoji="1" lang="ja-JP" altLang="en-US" sz="2400">
                <a:solidFill>
                  <a:schemeClr val="tx2"/>
                </a:solidFill>
              </a:endParaRPr>
            </a:p>
          </p:txBody>
        </p:sp>
        <p:pic>
          <p:nvPicPr>
            <p:cNvPr id="13" name="図 12">
              <a:extLst>
                <a:ext uri="{FF2B5EF4-FFF2-40B4-BE49-F238E27FC236}">
                  <a16:creationId xmlns:a16="http://schemas.microsoft.com/office/drawing/2014/main" id="{060207DC-1B26-2540-97CC-6C01D137556F}"/>
                </a:ext>
              </a:extLst>
            </p:cNvPr>
            <p:cNvPicPr>
              <a:picLocks noChangeAspect="1"/>
            </p:cNvPicPr>
            <p:nvPr/>
          </p:nvPicPr>
          <p:blipFill rotWithShape="1">
            <a:blip r:embed="rId4">
              <a:extLst>
                <a:ext uri="{28A0092B-C50C-407E-A947-70E740481C1C}">
                  <a14:useLocalDpi xmlns:a14="http://schemas.microsoft.com/office/drawing/2010/main" val="0"/>
                </a:ext>
              </a:extLst>
            </a:blip>
            <a:srcRect t="1" r="20926" b="29720"/>
            <a:stretch/>
          </p:blipFill>
          <p:spPr>
            <a:xfrm>
              <a:off x="146220" y="1652525"/>
              <a:ext cx="3356405" cy="424879"/>
            </a:xfrm>
            <a:prstGeom prst="rect">
              <a:avLst/>
            </a:prstGeom>
          </p:spPr>
        </p:pic>
      </p:grpSp>
      <p:grpSp>
        <p:nvGrpSpPr>
          <p:cNvPr id="3" name="グループ化 2">
            <a:extLst>
              <a:ext uri="{FF2B5EF4-FFF2-40B4-BE49-F238E27FC236}">
                <a16:creationId xmlns:a16="http://schemas.microsoft.com/office/drawing/2014/main" id="{B27B772F-9175-A041-90C1-74A9AF28951A}"/>
              </a:ext>
            </a:extLst>
          </p:cNvPr>
          <p:cNvGrpSpPr/>
          <p:nvPr/>
        </p:nvGrpSpPr>
        <p:grpSpPr>
          <a:xfrm>
            <a:off x="3468054" y="1615739"/>
            <a:ext cx="4096528" cy="4283854"/>
            <a:chOff x="3468054" y="1615739"/>
            <a:chExt cx="4096528" cy="4283854"/>
          </a:xfrm>
        </p:grpSpPr>
        <p:pic>
          <p:nvPicPr>
            <p:cNvPr id="4" name="図 3">
              <a:extLst>
                <a:ext uri="{FF2B5EF4-FFF2-40B4-BE49-F238E27FC236}">
                  <a16:creationId xmlns:a16="http://schemas.microsoft.com/office/drawing/2014/main" id="{2AE8B3F1-30AB-404E-B2B5-7CF8240DB6D6}"/>
                </a:ext>
              </a:extLst>
            </p:cNvPr>
            <p:cNvPicPr>
              <a:picLocks noChangeAspect="1"/>
            </p:cNvPicPr>
            <p:nvPr/>
          </p:nvPicPr>
          <p:blipFill rotWithShape="1">
            <a:blip r:embed="rId5"/>
            <a:srcRect l="14517" r="16573" b="14355"/>
            <a:stretch/>
          </p:blipFill>
          <p:spPr>
            <a:xfrm>
              <a:off x="4627418" y="2167076"/>
              <a:ext cx="2803783" cy="2613520"/>
            </a:xfrm>
            <a:prstGeom prst="rect">
              <a:avLst/>
            </a:prstGeom>
          </p:spPr>
        </p:pic>
        <p:sp>
          <p:nvSpPr>
            <p:cNvPr id="10" name="右矢印 9">
              <a:extLst>
                <a:ext uri="{FF2B5EF4-FFF2-40B4-BE49-F238E27FC236}">
                  <a16:creationId xmlns:a16="http://schemas.microsoft.com/office/drawing/2014/main" id="{877BFB4E-08A6-9A4F-AD3F-07C906DE87D3}"/>
                </a:ext>
              </a:extLst>
            </p:cNvPr>
            <p:cNvSpPr/>
            <p:nvPr/>
          </p:nvSpPr>
          <p:spPr>
            <a:xfrm>
              <a:off x="3468054" y="3141000"/>
              <a:ext cx="864000" cy="576000"/>
            </a:xfrm>
            <a:prstGeom prst="rightArrow">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7BB7230-1453-ED41-9630-4715068C988B}"/>
                </a:ext>
              </a:extLst>
            </p:cNvPr>
            <p:cNvSpPr txBox="1"/>
            <p:nvPr/>
          </p:nvSpPr>
          <p:spPr>
            <a:xfrm>
              <a:off x="4964921" y="5068596"/>
              <a:ext cx="2262158" cy="830997"/>
            </a:xfrm>
            <a:prstGeom prst="rect">
              <a:avLst/>
            </a:prstGeom>
            <a:noFill/>
          </p:spPr>
          <p:txBody>
            <a:bodyPr wrap="none" rtlCol="0">
              <a:spAutoFit/>
            </a:bodyPr>
            <a:lstStyle/>
            <a:p>
              <a:pPr algn="ctr"/>
              <a:r>
                <a:rPr kumimoji="1" lang="ja-JP" altLang="en-US" sz="2400">
                  <a:solidFill>
                    <a:schemeClr val="accent1"/>
                  </a:solidFill>
                </a:rPr>
                <a:t>最高に</a:t>
              </a:r>
              <a:r>
                <a:rPr kumimoji="1" lang="en-US" altLang="ja-JP" sz="2400" dirty="0">
                  <a:solidFill>
                    <a:schemeClr val="accent1"/>
                  </a:solidFill>
                </a:rPr>
                <a:t>COOL</a:t>
              </a:r>
              <a:r>
                <a:rPr kumimoji="1" lang="ja-JP" altLang="en-US" sz="2400">
                  <a:solidFill>
                    <a:schemeClr val="accent1"/>
                  </a:solidFill>
                </a:rPr>
                <a:t>な</a:t>
              </a:r>
              <a:endParaRPr kumimoji="1" lang="en-US" altLang="ja-JP" sz="2400" dirty="0">
                <a:solidFill>
                  <a:schemeClr val="accent1"/>
                </a:solidFill>
              </a:endParaRPr>
            </a:p>
            <a:p>
              <a:pPr algn="ctr"/>
              <a:r>
                <a:rPr kumimoji="1" lang="en-US" altLang="ja-JP" sz="2400" dirty="0">
                  <a:solidFill>
                    <a:schemeClr val="accent1"/>
                  </a:solidFill>
                </a:rPr>
                <a:t>POS</a:t>
              </a:r>
              <a:r>
                <a:rPr kumimoji="1" lang="ja-JP" altLang="en-US" sz="2400">
                  <a:solidFill>
                    <a:schemeClr val="accent1"/>
                  </a:solidFill>
                </a:rPr>
                <a:t>ハード</a:t>
              </a:r>
            </a:p>
          </p:txBody>
        </p:sp>
        <p:sp>
          <p:nvSpPr>
            <p:cNvPr id="15" name="テキスト ボックス 14">
              <a:extLst>
                <a:ext uri="{FF2B5EF4-FFF2-40B4-BE49-F238E27FC236}">
                  <a16:creationId xmlns:a16="http://schemas.microsoft.com/office/drawing/2014/main" id="{1E48D0D5-52CA-9F40-950D-21BFD180A0D0}"/>
                </a:ext>
              </a:extLst>
            </p:cNvPr>
            <p:cNvSpPr txBox="1"/>
            <p:nvPr/>
          </p:nvSpPr>
          <p:spPr>
            <a:xfrm>
              <a:off x="4627418" y="1615739"/>
              <a:ext cx="2937164" cy="523220"/>
            </a:xfrm>
            <a:prstGeom prst="rect">
              <a:avLst/>
            </a:prstGeom>
            <a:noFill/>
          </p:spPr>
          <p:txBody>
            <a:bodyPr wrap="square" rtlCol="0">
              <a:spAutoFit/>
            </a:bodyPr>
            <a:lstStyle/>
            <a:p>
              <a:pPr algn="ctr"/>
              <a:r>
                <a:rPr kumimoji="1" lang="en-US" altLang="ja-JP" sz="2800" dirty="0">
                  <a:solidFill>
                    <a:srgbClr val="27170D"/>
                  </a:solidFill>
                </a:rPr>
                <a:t>HP Engage Go</a:t>
              </a:r>
              <a:endParaRPr kumimoji="1" lang="ja-JP" altLang="en-US" sz="2800">
                <a:solidFill>
                  <a:srgbClr val="27170D"/>
                </a:solidFill>
              </a:endParaRPr>
            </a:p>
          </p:txBody>
        </p:sp>
      </p:grpSp>
      <p:sp>
        <p:nvSpPr>
          <p:cNvPr id="14" name="テキスト ボックス 13">
            <a:extLst>
              <a:ext uri="{FF2B5EF4-FFF2-40B4-BE49-F238E27FC236}">
                <a16:creationId xmlns:a16="http://schemas.microsoft.com/office/drawing/2014/main" id="{8ABC0627-B0ED-1A4C-922F-3319393FD9F3}"/>
              </a:ext>
            </a:extLst>
          </p:cNvPr>
          <p:cNvSpPr txBox="1"/>
          <p:nvPr/>
        </p:nvSpPr>
        <p:spPr>
          <a:xfrm>
            <a:off x="576000" y="288001"/>
            <a:ext cx="8852861" cy="584775"/>
          </a:xfrm>
          <a:prstGeom prst="rect">
            <a:avLst/>
          </a:prstGeom>
          <a:noFill/>
        </p:spPr>
        <p:txBody>
          <a:bodyPr wrap="square" rtlCol="0">
            <a:spAutoFit/>
          </a:bodyPr>
          <a:lstStyle/>
          <a:p>
            <a:r>
              <a:rPr kumimoji="1" lang="ja-JP" altLang="en-US" sz="3200">
                <a:solidFill>
                  <a:schemeClr val="tx2"/>
                </a:solidFill>
              </a:rPr>
              <a:t>オープンアーキテクチャの</a:t>
            </a:r>
            <a:r>
              <a:rPr kumimoji="1" lang="en-US" altLang="ja-JP" sz="3200" dirty="0">
                <a:solidFill>
                  <a:schemeClr val="tx2"/>
                </a:solidFill>
              </a:rPr>
              <a:t>POS</a:t>
            </a:r>
            <a:r>
              <a:rPr kumimoji="1" lang="ja-JP" altLang="en-US" sz="3200">
                <a:solidFill>
                  <a:schemeClr val="tx2"/>
                </a:solidFill>
              </a:rPr>
              <a:t>を採用すると</a:t>
            </a:r>
          </a:p>
        </p:txBody>
      </p:sp>
      <p:pic>
        <p:nvPicPr>
          <p:cNvPr id="7" name="図 6">
            <a:extLst>
              <a:ext uri="{FF2B5EF4-FFF2-40B4-BE49-F238E27FC236}">
                <a16:creationId xmlns:a16="http://schemas.microsoft.com/office/drawing/2014/main" id="{ABD0F621-3F81-DD44-90A0-D75A57741AC9}"/>
              </a:ext>
            </a:extLst>
          </p:cNvPr>
          <p:cNvPicPr>
            <a:picLocks noChangeAspect="1"/>
          </p:cNvPicPr>
          <p:nvPr/>
        </p:nvPicPr>
        <p:blipFill>
          <a:blip r:embed="rId6"/>
          <a:stretch>
            <a:fillRect/>
          </a:stretch>
        </p:blipFill>
        <p:spPr>
          <a:xfrm rot="855221">
            <a:off x="10329172" y="4900103"/>
            <a:ext cx="1168400" cy="469900"/>
          </a:xfrm>
          <a:prstGeom prst="rect">
            <a:avLst/>
          </a:prstGeom>
        </p:spPr>
      </p:pic>
    </p:spTree>
    <p:extLst>
      <p:ext uri="{BB962C8B-B14F-4D97-AF65-F5344CB8AC3E}">
        <p14:creationId xmlns:p14="http://schemas.microsoft.com/office/powerpoint/2010/main" val="264087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500"/>
                            </p:stCondLst>
                            <p:childTnLst>
                              <p:par>
                                <p:cTn id="21" presetID="32" presetClass="emph" presetSubtype="0" repeatCount="indefinite" fill="hold" nodeType="after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5C29832-D70C-394A-96A3-E71B76057042}"/>
              </a:ext>
            </a:extLst>
          </p:cNvPr>
          <p:cNvPicPr>
            <a:picLocks noChangeAspect="1"/>
          </p:cNvPicPr>
          <p:nvPr/>
        </p:nvPicPr>
        <p:blipFill>
          <a:blip r:embed="rId2"/>
          <a:stretch>
            <a:fillRect/>
          </a:stretch>
        </p:blipFill>
        <p:spPr>
          <a:xfrm>
            <a:off x="5334000" y="0"/>
            <a:ext cx="6858000" cy="6858000"/>
          </a:xfrm>
          <a:prstGeom prst="rect">
            <a:avLst/>
          </a:prstGeom>
        </p:spPr>
      </p:pic>
      <p:sp>
        <p:nvSpPr>
          <p:cNvPr id="6" name="正方形/長方形 5">
            <a:extLst>
              <a:ext uri="{FF2B5EF4-FFF2-40B4-BE49-F238E27FC236}">
                <a16:creationId xmlns:a16="http://schemas.microsoft.com/office/drawing/2014/main" id="{E95B0CBC-A5EF-C64E-8592-69CDD523C75B}"/>
              </a:ext>
            </a:extLst>
          </p:cNvPr>
          <p:cNvSpPr/>
          <p:nvPr/>
        </p:nvSpPr>
        <p:spPr>
          <a:xfrm>
            <a:off x="0" y="0"/>
            <a:ext cx="12192000" cy="6858000"/>
          </a:xfrm>
          <a:prstGeom prst="rect">
            <a:avLst/>
          </a:prstGeom>
          <a:gradFill flip="none" rotWithShape="1">
            <a:gsLst>
              <a:gs pos="45000">
                <a:schemeClr val="accent1">
                  <a:lumMod val="5000"/>
                  <a:lumOff val="9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9CA2CA9-C9D9-BA43-BE1E-1ABBB7371E2A}"/>
              </a:ext>
            </a:extLst>
          </p:cNvPr>
          <p:cNvSpPr txBox="1"/>
          <p:nvPr/>
        </p:nvSpPr>
        <p:spPr>
          <a:xfrm>
            <a:off x="576000" y="576000"/>
            <a:ext cx="5364480" cy="1077218"/>
          </a:xfrm>
          <a:prstGeom prst="rect">
            <a:avLst/>
          </a:prstGeom>
          <a:noFill/>
        </p:spPr>
        <p:txBody>
          <a:bodyPr wrap="square" rtlCol="0">
            <a:spAutoFit/>
          </a:bodyPr>
          <a:lstStyle/>
          <a:p>
            <a:r>
              <a:rPr kumimoji="1" lang="en-US" altLang="ja-JP" sz="3200" dirty="0">
                <a:solidFill>
                  <a:schemeClr val="tx2"/>
                </a:solidFill>
              </a:rPr>
              <a:t>VINX </a:t>
            </a:r>
          </a:p>
          <a:p>
            <a:r>
              <a:rPr lang="en-US" altLang="ja-JP" sz="3200" dirty="0">
                <a:solidFill>
                  <a:schemeClr val="tx2"/>
                </a:solidFill>
              </a:rPr>
              <a:t>NEW RETAIL</a:t>
            </a:r>
            <a:r>
              <a:rPr lang="ja-JP" altLang="en-US" sz="3200">
                <a:solidFill>
                  <a:schemeClr val="tx2"/>
                </a:solidFill>
              </a:rPr>
              <a:t>への取り組み</a:t>
            </a:r>
            <a:endParaRPr kumimoji="1" lang="ja-JP" altLang="en-US" sz="3200">
              <a:solidFill>
                <a:schemeClr val="tx2"/>
              </a:solidFill>
            </a:endParaRPr>
          </a:p>
        </p:txBody>
      </p:sp>
      <p:grpSp>
        <p:nvGrpSpPr>
          <p:cNvPr id="23" name="グループ化 22">
            <a:extLst>
              <a:ext uri="{FF2B5EF4-FFF2-40B4-BE49-F238E27FC236}">
                <a16:creationId xmlns:a16="http://schemas.microsoft.com/office/drawing/2014/main" id="{3A446497-E952-4A41-8E7C-80290C3CE247}"/>
              </a:ext>
            </a:extLst>
          </p:cNvPr>
          <p:cNvGrpSpPr/>
          <p:nvPr/>
        </p:nvGrpSpPr>
        <p:grpSpPr>
          <a:xfrm>
            <a:off x="576000" y="2229218"/>
            <a:ext cx="4940833" cy="3467733"/>
            <a:chOff x="576000" y="2229218"/>
            <a:chExt cx="4940833" cy="3467733"/>
          </a:xfrm>
        </p:grpSpPr>
        <p:sp>
          <p:nvSpPr>
            <p:cNvPr id="11" name="角丸四角形 10">
              <a:extLst>
                <a:ext uri="{FF2B5EF4-FFF2-40B4-BE49-F238E27FC236}">
                  <a16:creationId xmlns:a16="http://schemas.microsoft.com/office/drawing/2014/main" id="{A66A1ACF-DEDB-9448-9587-37CD84BDFBEC}"/>
                </a:ext>
              </a:extLst>
            </p:cNvPr>
            <p:cNvSpPr/>
            <p:nvPr/>
          </p:nvSpPr>
          <p:spPr>
            <a:xfrm>
              <a:off x="576000" y="2229218"/>
              <a:ext cx="4940833" cy="3467733"/>
            </a:xfrm>
            <a:prstGeom prst="roundRect">
              <a:avLst>
                <a:gd name="adj" fmla="val 3701"/>
              </a:avLst>
            </a:prstGeom>
            <a:solidFill>
              <a:schemeClr val="tx2">
                <a:alpha val="8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2400"/>
                <a:t>無人店舗</a:t>
              </a:r>
            </a:p>
          </p:txBody>
        </p:sp>
        <p:sp>
          <p:nvSpPr>
            <p:cNvPr id="13" name="角丸四角形 12">
              <a:extLst>
                <a:ext uri="{FF2B5EF4-FFF2-40B4-BE49-F238E27FC236}">
                  <a16:creationId xmlns:a16="http://schemas.microsoft.com/office/drawing/2014/main" id="{E526C1CA-FF74-3D4A-B352-532A90736DC5}"/>
                </a:ext>
              </a:extLst>
            </p:cNvPr>
            <p:cNvSpPr/>
            <p:nvPr/>
          </p:nvSpPr>
          <p:spPr>
            <a:xfrm>
              <a:off x="864000" y="2867454"/>
              <a:ext cx="1728000" cy="1152000"/>
            </a:xfrm>
            <a:prstGeom prst="roundRect">
              <a:avLst>
                <a:gd name="adj" fmla="val 3701"/>
              </a:avLst>
            </a:prstGeom>
            <a:solidFill>
              <a:schemeClr val="bg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距離センサー</a:t>
              </a:r>
              <a:endParaRPr lang="en-US" altLang="ja-JP" dirty="0">
                <a:solidFill>
                  <a:schemeClr val="tx2"/>
                </a:solidFill>
              </a:endParaRPr>
            </a:p>
          </p:txBody>
        </p:sp>
        <p:sp>
          <p:nvSpPr>
            <p:cNvPr id="14" name="角丸四角形 13">
              <a:extLst>
                <a:ext uri="{FF2B5EF4-FFF2-40B4-BE49-F238E27FC236}">
                  <a16:creationId xmlns:a16="http://schemas.microsoft.com/office/drawing/2014/main" id="{4CE91009-01BD-1D46-BD01-0D9525F2EA6C}"/>
                </a:ext>
              </a:extLst>
            </p:cNvPr>
            <p:cNvSpPr/>
            <p:nvPr/>
          </p:nvSpPr>
          <p:spPr>
            <a:xfrm>
              <a:off x="3455113" y="3561532"/>
              <a:ext cx="1728000" cy="1152000"/>
            </a:xfrm>
            <a:prstGeom prst="roundRect">
              <a:avLst>
                <a:gd name="adj" fmla="val 3701"/>
              </a:avLst>
            </a:prstGeom>
            <a:solidFill>
              <a:schemeClr val="accent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カメラによる</a:t>
              </a:r>
              <a:endParaRPr lang="en-US" altLang="ja-JP" dirty="0">
                <a:solidFill>
                  <a:schemeClr val="bg1"/>
                </a:solidFill>
              </a:endParaRPr>
            </a:p>
            <a:p>
              <a:pPr algn="ctr"/>
              <a:r>
                <a:rPr lang="ja-JP" altLang="en-US">
                  <a:solidFill>
                    <a:schemeClr val="bg1"/>
                  </a:solidFill>
                </a:rPr>
                <a:t>物体認識</a:t>
              </a:r>
              <a:endParaRPr lang="en-US" altLang="ja-JP" dirty="0">
                <a:solidFill>
                  <a:schemeClr val="bg1"/>
                </a:solidFill>
              </a:endParaRPr>
            </a:p>
          </p:txBody>
        </p:sp>
        <p:sp>
          <p:nvSpPr>
            <p:cNvPr id="16" name="角丸四角形 15">
              <a:extLst>
                <a:ext uri="{FF2B5EF4-FFF2-40B4-BE49-F238E27FC236}">
                  <a16:creationId xmlns:a16="http://schemas.microsoft.com/office/drawing/2014/main" id="{EDED3442-9B58-1141-815F-CE477506E194}"/>
                </a:ext>
              </a:extLst>
            </p:cNvPr>
            <p:cNvSpPr/>
            <p:nvPr/>
          </p:nvSpPr>
          <p:spPr>
            <a:xfrm>
              <a:off x="864000" y="4255609"/>
              <a:ext cx="1728000" cy="1152000"/>
            </a:xfrm>
            <a:prstGeom prst="roundRect">
              <a:avLst>
                <a:gd name="adj" fmla="val 3701"/>
              </a:avLst>
            </a:prstGeom>
            <a:solidFill>
              <a:schemeClr val="bg1">
                <a:alpha val="90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重量センサー</a:t>
              </a:r>
              <a:endParaRPr lang="en-US" altLang="ja-JP" dirty="0">
                <a:solidFill>
                  <a:schemeClr val="tx2"/>
                </a:solidFill>
              </a:endParaRPr>
            </a:p>
          </p:txBody>
        </p:sp>
        <p:sp>
          <p:nvSpPr>
            <p:cNvPr id="22" name="十字形 21">
              <a:extLst>
                <a:ext uri="{FF2B5EF4-FFF2-40B4-BE49-F238E27FC236}">
                  <a16:creationId xmlns:a16="http://schemas.microsoft.com/office/drawing/2014/main" id="{D724C046-E354-C443-8D60-1BABAE83A5F7}"/>
                </a:ext>
              </a:extLst>
            </p:cNvPr>
            <p:cNvSpPr>
              <a:spLocks noChangeAspect="1"/>
            </p:cNvSpPr>
            <p:nvPr/>
          </p:nvSpPr>
          <p:spPr>
            <a:xfrm>
              <a:off x="2728226" y="3849532"/>
              <a:ext cx="576000" cy="576000"/>
            </a:xfrm>
            <a:prstGeom prst="plus">
              <a:avLst>
                <a:gd name="adj" fmla="val 3333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799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C01A1DD-F0B7-4940-95D5-601944F0A87D}"/>
              </a:ext>
            </a:extLst>
          </p:cNvPr>
          <p:cNvPicPr>
            <a:picLocks noChangeAspect="1"/>
          </p:cNvPicPr>
          <p:nvPr/>
        </p:nvPicPr>
        <p:blipFill rotWithShape="1">
          <a:blip r:embed="rId3"/>
          <a:srcRect b="15717"/>
          <a:stretch/>
        </p:blipFill>
        <p:spPr>
          <a:xfrm>
            <a:off x="0" y="-1"/>
            <a:ext cx="12192000" cy="6858001"/>
          </a:xfrm>
          <a:prstGeom prst="rect">
            <a:avLst/>
          </a:prstGeom>
        </p:spPr>
      </p:pic>
      <p:sp>
        <p:nvSpPr>
          <p:cNvPr id="8" name="正方形/長方形 7">
            <a:extLst>
              <a:ext uri="{FF2B5EF4-FFF2-40B4-BE49-F238E27FC236}">
                <a16:creationId xmlns:a16="http://schemas.microsoft.com/office/drawing/2014/main" id="{0A0F56C2-4345-BA43-8243-62A399AA2121}"/>
              </a:ext>
            </a:extLst>
          </p:cNvPr>
          <p:cNvSpPr/>
          <p:nvPr/>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4F54BDBD-98FD-554D-B2F7-0694F22242D6}"/>
              </a:ext>
            </a:extLst>
          </p:cNvPr>
          <p:cNvSpPr/>
          <p:nvPr/>
        </p:nvSpPr>
        <p:spPr>
          <a:xfrm>
            <a:off x="570221" y="2277628"/>
            <a:ext cx="5237780" cy="1562852"/>
          </a:xfrm>
          <a:prstGeom prst="roundRect">
            <a:avLst>
              <a:gd name="adj" fmla="val 3701"/>
            </a:avLst>
          </a:prstGeom>
          <a:solidFill>
            <a:schemeClr val="accent2">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2400" dirty="0">
                <a:solidFill>
                  <a:schemeClr val="bg1"/>
                </a:solidFill>
              </a:rPr>
              <a:t>POS</a:t>
            </a:r>
            <a:r>
              <a:rPr kumimoji="1" lang="ja-JP" altLang="en-US" sz="2400">
                <a:solidFill>
                  <a:schemeClr val="bg1"/>
                </a:solidFill>
              </a:rPr>
              <a:t>ソフトウェア</a:t>
            </a:r>
          </a:p>
        </p:txBody>
      </p:sp>
      <p:sp>
        <p:nvSpPr>
          <p:cNvPr id="10" name="正方形/長方形 9">
            <a:extLst>
              <a:ext uri="{FF2B5EF4-FFF2-40B4-BE49-F238E27FC236}">
                <a16:creationId xmlns:a16="http://schemas.microsoft.com/office/drawing/2014/main" id="{754C42AC-81D2-6C45-9E40-0595E798BAD1}"/>
              </a:ext>
            </a:extLst>
          </p:cNvPr>
          <p:cNvSpPr/>
          <p:nvPr/>
        </p:nvSpPr>
        <p:spPr>
          <a:xfrm>
            <a:off x="-11559" y="562814"/>
            <a:ext cx="6107559" cy="1152000"/>
          </a:xfrm>
          <a:prstGeom prst="rect">
            <a:avLst/>
          </a:prstGeom>
          <a:gradFill>
            <a:gsLst>
              <a:gs pos="0">
                <a:schemeClr val="tx2"/>
              </a:gs>
              <a:gs pos="100000">
                <a:schemeClr val="tx2">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本日ご紹介させていただいた</a:t>
            </a:r>
            <a:endParaRPr lang="en-US" altLang="ja-JP" sz="3200" dirty="0"/>
          </a:p>
          <a:p>
            <a:r>
              <a:rPr lang="ja-JP" altLang="en-US" sz="3200"/>
              <a:t>製品・サービス</a:t>
            </a:r>
            <a:endParaRPr lang="en-US" altLang="ja-JP" sz="3200" dirty="0"/>
          </a:p>
        </p:txBody>
      </p:sp>
      <p:sp>
        <p:nvSpPr>
          <p:cNvPr id="12" name="角丸四角形 11">
            <a:extLst>
              <a:ext uri="{FF2B5EF4-FFF2-40B4-BE49-F238E27FC236}">
                <a16:creationId xmlns:a16="http://schemas.microsoft.com/office/drawing/2014/main" id="{33BCDCC1-8193-9A47-B961-EECBE12BD8A6}"/>
              </a:ext>
            </a:extLst>
          </p:cNvPr>
          <p:cNvSpPr/>
          <p:nvPr/>
        </p:nvSpPr>
        <p:spPr>
          <a:xfrm>
            <a:off x="6378222" y="2277629"/>
            <a:ext cx="5237780" cy="1562852"/>
          </a:xfrm>
          <a:prstGeom prst="roundRect">
            <a:avLst>
              <a:gd name="adj" fmla="val 3701"/>
            </a:avLst>
          </a:prstGeom>
          <a:solidFill>
            <a:schemeClr val="accent3">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sz="2400">
                <a:solidFill>
                  <a:schemeClr val="bg1"/>
                </a:solidFill>
              </a:rPr>
              <a:t>小売業向け予測サービス</a:t>
            </a:r>
          </a:p>
        </p:txBody>
      </p:sp>
      <p:pic>
        <p:nvPicPr>
          <p:cNvPr id="14" name="コンテンツ プレースホルダー 6">
            <a:extLst>
              <a:ext uri="{FF2B5EF4-FFF2-40B4-BE49-F238E27FC236}">
                <a16:creationId xmlns:a16="http://schemas.microsoft.com/office/drawing/2014/main" id="{8E231CCA-8CFD-F343-8C81-7FB8D39C7056}"/>
              </a:ext>
            </a:extLst>
          </p:cNvPr>
          <p:cNvPicPr>
            <a:picLocks noChangeAspect="1"/>
          </p:cNvPicPr>
          <p:nvPr/>
        </p:nvPicPr>
        <p:blipFill>
          <a:blip r:embed="rId4"/>
          <a:stretch>
            <a:fillRect/>
          </a:stretch>
        </p:blipFill>
        <p:spPr>
          <a:xfrm>
            <a:off x="7240638" y="2750128"/>
            <a:ext cx="3684035" cy="2281880"/>
          </a:xfrm>
          <a:prstGeom prst="rect">
            <a:avLst/>
          </a:prstGeom>
          <a:effectLst>
            <a:outerShdw blurRad="63500" sx="102000" sy="102000" algn="ctr" rotWithShape="0">
              <a:prstClr val="black">
                <a:alpha val="40000"/>
              </a:prstClr>
            </a:outerShdw>
          </a:effectLst>
        </p:spPr>
      </p:pic>
      <p:pic>
        <p:nvPicPr>
          <p:cNvPr id="16" name="図 15">
            <a:extLst>
              <a:ext uri="{FF2B5EF4-FFF2-40B4-BE49-F238E27FC236}">
                <a16:creationId xmlns:a16="http://schemas.microsoft.com/office/drawing/2014/main" id="{41F3C23F-1027-9C47-9B30-8B570886E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5875" y="2750128"/>
            <a:ext cx="3026471" cy="2269852"/>
          </a:xfrm>
          <a:prstGeom prst="rect">
            <a:avLst/>
          </a:prstGeom>
          <a:ln>
            <a:solidFill>
              <a:schemeClr val="tx1"/>
            </a:solidFill>
          </a:ln>
          <a:effectLst>
            <a:outerShdw blurRad="63500" sx="102000" sy="102000" algn="ctr" rotWithShape="0">
              <a:prstClr val="black">
                <a:alpha val="40000"/>
              </a:prstClr>
            </a:outerShdw>
          </a:effectLst>
        </p:spPr>
      </p:pic>
      <p:sp>
        <p:nvSpPr>
          <p:cNvPr id="3" name="テキスト ボックス 2">
            <a:extLst>
              <a:ext uri="{FF2B5EF4-FFF2-40B4-BE49-F238E27FC236}">
                <a16:creationId xmlns:a16="http://schemas.microsoft.com/office/drawing/2014/main" id="{9506D562-A212-0C4E-8CAC-8098CD7EF3CB}"/>
              </a:ext>
            </a:extLst>
          </p:cNvPr>
          <p:cNvSpPr txBox="1"/>
          <p:nvPr/>
        </p:nvSpPr>
        <p:spPr>
          <a:xfrm>
            <a:off x="2071466" y="1762436"/>
            <a:ext cx="8049067" cy="461665"/>
          </a:xfrm>
          <a:prstGeom prst="rect">
            <a:avLst/>
          </a:prstGeom>
          <a:noFill/>
        </p:spPr>
        <p:txBody>
          <a:bodyPr wrap="square" rtlCol="0">
            <a:spAutoFit/>
          </a:bodyPr>
          <a:lstStyle/>
          <a:p>
            <a:pPr algn="ctr"/>
            <a:r>
              <a:rPr lang="ja-JP" altLang="en-US" sz="2400">
                <a:solidFill>
                  <a:schemeClr val="tx2"/>
                </a:solidFill>
              </a:rPr>
              <a:t>ご興味、ご関心のあるお客様は是非お声がけください</a:t>
            </a:r>
            <a:endParaRPr kumimoji="1" lang="ja-JP" altLang="en-US" sz="2400">
              <a:solidFill>
                <a:schemeClr val="tx2"/>
              </a:solidFill>
            </a:endParaRPr>
          </a:p>
        </p:txBody>
      </p:sp>
      <p:pic>
        <p:nvPicPr>
          <p:cNvPr id="11" name="図 10">
            <a:extLst>
              <a:ext uri="{FF2B5EF4-FFF2-40B4-BE49-F238E27FC236}">
                <a16:creationId xmlns:a16="http://schemas.microsoft.com/office/drawing/2014/main" id="{5A77E965-3918-F546-A1C9-5D98172E48F0}"/>
              </a:ext>
            </a:extLst>
          </p:cNvPr>
          <p:cNvPicPr>
            <a:picLocks noChangeAspect="1"/>
          </p:cNvPicPr>
          <p:nvPr/>
        </p:nvPicPr>
        <p:blipFill rotWithShape="1">
          <a:blip r:embed="rId6">
            <a:extLst>
              <a:ext uri="{28A0092B-C50C-407E-A947-70E740481C1C}">
                <a14:useLocalDpi xmlns:a14="http://schemas.microsoft.com/office/drawing/2010/main" val="0"/>
              </a:ext>
            </a:extLst>
          </a:blip>
          <a:srcRect t="1" r="20926" b="29720"/>
          <a:stretch/>
        </p:blipFill>
        <p:spPr>
          <a:xfrm>
            <a:off x="1675875" y="5067602"/>
            <a:ext cx="3026471" cy="383113"/>
          </a:xfrm>
          <a:prstGeom prst="rect">
            <a:avLst/>
          </a:prstGeom>
        </p:spPr>
      </p:pic>
      <p:pic>
        <p:nvPicPr>
          <p:cNvPr id="4" name="図 3">
            <a:extLst>
              <a:ext uri="{FF2B5EF4-FFF2-40B4-BE49-F238E27FC236}">
                <a16:creationId xmlns:a16="http://schemas.microsoft.com/office/drawing/2014/main" id="{AE813DFE-BCE7-CF47-8BFA-5B7AD95F5432}"/>
              </a:ext>
            </a:extLst>
          </p:cNvPr>
          <p:cNvPicPr>
            <a:picLocks noChangeAspect="1"/>
          </p:cNvPicPr>
          <p:nvPr/>
        </p:nvPicPr>
        <p:blipFill>
          <a:blip r:embed="rId7"/>
          <a:stretch>
            <a:fillRect/>
          </a:stretch>
        </p:blipFill>
        <p:spPr>
          <a:xfrm>
            <a:off x="4371197" y="5798447"/>
            <a:ext cx="864000" cy="864000"/>
          </a:xfrm>
          <a:prstGeom prst="ellipse">
            <a:avLst/>
          </a:prstGeom>
          <a:effectLst>
            <a:outerShdw blurRad="50800" dist="38100" dir="5400000" algn="t" rotWithShape="0">
              <a:prstClr val="black">
                <a:alpha val="40000"/>
              </a:prstClr>
            </a:outerShdw>
          </a:effectLst>
        </p:spPr>
      </p:pic>
      <p:pic>
        <p:nvPicPr>
          <p:cNvPr id="15" name="グラフィックス 14">
            <a:extLst>
              <a:ext uri="{FF2B5EF4-FFF2-40B4-BE49-F238E27FC236}">
                <a16:creationId xmlns:a16="http://schemas.microsoft.com/office/drawing/2014/main" id="{DF3B2872-0B4A-AE4D-A458-18BD45D6FC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1062" y="5900871"/>
            <a:ext cx="659152" cy="659152"/>
          </a:xfrm>
          <a:prstGeom prst="rect">
            <a:avLst/>
          </a:prstGeom>
          <a:effectLst>
            <a:outerShdw blurRad="50800" dist="38100" dir="5400000" algn="t" rotWithShape="0">
              <a:prstClr val="black">
                <a:alpha val="40000"/>
              </a:prstClr>
            </a:outerShdw>
          </a:effectLst>
        </p:spPr>
      </p:pic>
      <p:sp>
        <p:nvSpPr>
          <p:cNvPr id="6" name="テキスト ボックス 5">
            <a:extLst>
              <a:ext uri="{FF2B5EF4-FFF2-40B4-BE49-F238E27FC236}">
                <a16:creationId xmlns:a16="http://schemas.microsoft.com/office/drawing/2014/main" id="{816BBA79-14B1-C843-A394-95930A9A0F5E}"/>
              </a:ext>
            </a:extLst>
          </p:cNvPr>
          <p:cNvSpPr txBox="1"/>
          <p:nvPr/>
        </p:nvSpPr>
        <p:spPr>
          <a:xfrm>
            <a:off x="5240976" y="5999615"/>
            <a:ext cx="1710047" cy="461665"/>
          </a:xfrm>
          <a:prstGeom prst="rect">
            <a:avLst/>
          </a:prstGeom>
          <a:noFill/>
        </p:spPr>
        <p:txBody>
          <a:bodyPr wrap="square" rtlCol="0">
            <a:spAutoFit/>
          </a:bodyPr>
          <a:lstStyle/>
          <a:p>
            <a:r>
              <a:rPr kumimoji="1" lang="en-US" altLang="ja-JP" sz="2400" dirty="0">
                <a:solidFill>
                  <a:schemeClr val="tx2"/>
                </a:solidFill>
              </a:rPr>
              <a:t>@0206kzk</a:t>
            </a:r>
            <a:endParaRPr kumimoji="1" lang="ja-JP" altLang="en-US" sz="2400">
              <a:solidFill>
                <a:schemeClr val="tx2"/>
              </a:solidFill>
            </a:endParaRPr>
          </a:p>
        </p:txBody>
      </p:sp>
      <p:sp>
        <p:nvSpPr>
          <p:cNvPr id="2" name="角丸四角形吹き出し 1">
            <a:extLst>
              <a:ext uri="{FF2B5EF4-FFF2-40B4-BE49-F238E27FC236}">
                <a16:creationId xmlns:a16="http://schemas.microsoft.com/office/drawing/2014/main" id="{69C3ED7E-91D6-7C4B-A04E-AAB08510E9EE}"/>
              </a:ext>
            </a:extLst>
          </p:cNvPr>
          <p:cNvSpPr/>
          <p:nvPr/>
        </p:nvSpPr>
        <p:spPr>
          <a:xfrm>
            <a:off x="7765625" y="5798447"/>
            <a:ext cx="1840769" cy="761576"/>
          </a:xfrm>
          <a:prstGeom prst="wedgeRoundRectCallout">
            <a:avLst>
              <a:gd name="adj1" fmla="val -60465"/>
              <a:gd name="adj2" fmla="val 29489"/>
              <a:gd name="adj3" fmla="val 16667"/>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2"/>
                </a:solidFill>
              </a:rPr>
              <a:t>質問は</a:t>
            </a:r>
            <a:r>
              <a:rPr kumimoji="1" lang="en-US" altLang="ja-JP" dirty="0">
                <a:solidFill>
                  <a:schemeClr val="tx2"/>
                </a:solidFill>
              </a:rPr>
              <a:t>DM</a:t>
            </a:r>
            <a:r>
              <a:rPr kumimoji="1" lang="ja-JP" altLang="en-US">
                <a:solidFill>
                  <a:schemeClr val="tx2"/>
                </a:solidFill>
              </a:rPr>
              <a:t>で</a:t>
            </a:r>
            <a:endParaRPr kumimoji="1" lang="en-US" altLang="ja-JP" dirty="0">
              <a:solidFill>
                <a:schemeClr val="tx2"/>
              </a:solidFill>
            </a:endParaRPr>
          </a:p>
          <a:p>
            <a:pPr algn="ctr"/>
            <a:r>
              <a:rPr kumimoji="1" lang="ja-JP" altLang="en-US">
                <a:solidFill>
                  <a:schemeClr val="tx2"/>
                </a:solidFill>
              </a:rPr>
              <a:t>お願いします</a:t>
            </a:r>
          </a:p>
        </p:txBody>
      </p:sp>
    </p:spTree>
    <p:extLst>
      <p:ext uri="{BB962C8B-B14F-4D97-AF65-F5344CB8AC3E}">
        <p14:creationId xmlns:p14="http://schemas.microsoft.com/office/powerpoint/2010/main" val="20920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after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2"/>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008264-243D-9F44-9D13-A7EF342A1721}"/>
              </a:ext>
            </a:extLst>
          </p:cNvPr>
          <p:cNvSpPr txBox="1"/>
          <p:nvPr/>
        </p:nvSpPr>
        <p:spPr>
          <a:xfrm>
            <a:off x="1249471" y="806559"/>
            <a:ext cx="9693057" cy="646331"/>
          </a:xfrm>
          <a:prstGeom prst="rect">
            <a:avLst/>
          </a:prstGeom>
          <a:noFill/>
        </p:spPr>
        <p:txBody>
          <a:bodyPr wrap="square" rtlCol="0">
            <a:spAutoFit/>
          </a:bodyPr>
          <a:lstStyle/>
          <a:p>
            <a:pPr algn="ctr"/>
            <a:r>
              <a:rPr lang="ja-JP" altLang="en-US" sz="3600">
                <a:solidFill>
                  <a:schemeClr val="bg1"/>
                </a:solidFill>
              </a:rPr>
              <a:t>本日お話させていただく内容</a:t>
            </a:r>
            <a:endParaRPr lang="en-US" altLang="ja-JP" sz="3600" dirty="0">
              <a:solidFill>
                <a:schemeClr val="bg1"/>
              </a:solidFill>
            </a:endParaRPr>
          </a:p>
        </p:txBody>
      </p:sp>
      <p:sp>
        <p:nvSpPr>
          <p:cNvPr id="2" name="テキスト ボックス 1">
            <a:extLst>
              <a:ext uri="{FF2B5EF4-FFF2-40B4-BE49-F238E27FC236}">
                <a16:creationId xmlns:a16="http://schemas.microsoft.com/office/drawing/2014/main" id="{6CC2E99C-BB52-A548-ACEE-0AB61DC055F9}"/>
              </a:ext>
            </a:extLst>
          </p:cNvPr>
          <p:cNvSpPr txBox="1"/>
          <p:nvPr/>
        </p:nvSpPr>
        <p:spPr>
          <a:xfrm>
            <a:off x="2701446" y="5728275"/>
            <a:ext cx="6789108" cy="646331"/>
          </a:xfrm>
          <a:prstGeom prst="rect">
            <a:avLst/>
          </a:prstGeom>
          <a:noFill/>
        </p:spPr>
        <p:txBody>
          <a:bodyPr wrap="square" rtlCol="0">
            <a:spAutoFit/>
          </a:bodyPr>
          <a:lstStyle/>
          <a:p>
            <a:r>
              <a:rPr kumimoji="1" lang="ja-JP" altLang="en-US">
                <a:solidFill>
                  <a:schemeClr val="bg1"/>
                </a:solidFill>
              </a:rPr>
              <a:t>ごめんなさい🙇‍♂️今日は細かいデータ分析手法のお話はしません</a:t>
            </a:r>
            <a:endParaRPr kumimoji="1" lang="en-US" altLang="ja-JP" dirty="0">
              <a:solidFill>
                <a:schemeClr val="bg1"/>
              </a:solidFill>
            </a:endParaRPr>
          </a:p>
          <a:p>
            <a:r>
              <a:rPr kumimoji="1" lang="ja-JP" altLang="en-US">
                <a:solidFill>
                  <a:schemeClr val="bg1"/>
                </a:solidFill>
              </a:rPr>
              <a:t>後で後ろに立っておりますので、ご質問お待ちしております🤗</a:t>
            </a:r>
          </a:p>
        </p:txBody>
      </p:sp>
      <p:sp>
        <p:nvSpPr>
          <p:cNvPr id="3" name="テキスト ボックス 2">
            <a:extLst>
              <a:ext uri="{FF2B5EF4-FFF2-40B4-BE49-F238E27FC236}">
                <a16:creationId xmlns:a16="http://schemas.microsoft.com/office/drawing/2014/main" id="{29E19360-C6A7-DB43-8ABD-F384DD63A8F9}"/>
              </a:ext>
            </a:extLst>
          </p:cNvPr>
          <p:cNvSpPr txBox="1"/>
          <p:nvPr/>
        </p:nvSpPr>
        <p:spPr>
          <a:xfrm>
            <a:off x="465550" y="2415476"/>
            <a:ext cx="11260899" cy="1815882"/>
          </a:xfrm>
          <a:prstGeom prst="rect">
            <a:avLst/>
          </a:prstGeom>
          <a:noFill/>
        </p:spPr>
        <p:txBody>
          <a:bodyPr wrap="square" rtlCol="0">
            <a:spAutoFit/>
          </a:bodyPr>
          <a:lstStyle/>
          <a:p>
            <a:pPr algn="ctr"/>
            <a:r>
              <a:rPr kumimoji="1" lang="en-US" altLang="ja-JP" sz="5600" dirty="0">
                <a:solidFill>
                  <a:schemeClr val="bg1"/>
                </a:solidFill>
              </a:rPr>
              <a:t>POS</a:t>
            </a:r>
            <a:r>
              <a:rPr kumimoji="1" lang="ja-JP" altLang="en-US" sz="5600">
                <a:solidFill>
                  <a:schemeClr val="bg1"/>
                </a:solidFill>
              </a:rPr>
              <a:t>データと</a:t>
            </a:r>
            <a:r>
              <a:rPr kumimoji="1" lang="en-US" altLang="ja-JP" sz="5600" dirty="0">
                <a:solidFill>
                  <a:schemeClr val="bg1"/>
                </a:solidFill>
              </a:rPr>
              <a:t>AI</a:t>
            </a:r>
            <a:r>
              <a:rPr kumimoji="1" lang="ja-JP" altLang="en-US" sz="5600">
                <a:solidFill>
                  <a:schemeClr val="bg1"/>
                </a:solidFill>
              </a:rPr>
              <a:t>を使ったら</a:t>
            </a:r>
            <a:endParaRPr kumimoji="1" lang="en-US" altLang="ja-JP" sz="5600" dirty="0">
              <a:solidFill>
                <a:schemeClr val="bg1"/>
              </a:solidFill>
            </a:endParaRPr>
          </a:p>
          <a:p>
            <a:pPr algn="ctr"/>
            <a:r>
              <a:rPr kumimoji="1" lang="ja-JP" altLang="en-US" sz="5600">
                <a:solidFill>
                  <a:schemeClr val="bg1"/>
                </a:solidFill>
              </a:rPr>
              <a:t>何ができるのか？</a:t>
            </a:r>
          </a:p>
        </p:txBody>
      </p:sp>
    </p:spTree>
    <p:extLst>
      <p:ext uri="{BB962C8B-B14F-4D97-AF65-F5344CB8AC3E}">
        <p14:creationId xmlns:p14="http://schemas.microsoft.com/office/powerpoint/2010/main" val="426944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C1C7DDF-987B-2C46-BE38-AFC5E9A258AD}"/>
              </a:ext>
            </a:extLst>
          </p:cNvPr>
          <p:cNvPicPr>
            <a:picLocks noChangeAspect="1"/>
          </p:cNvPicPr>
          <p:nvPr/>
        </p:nvPicPr>
        <p:blipFill>
          <a:blip r:embed="rId3"/>
          <a:stretch>
            <a:fillRect/>
          </a:stretch>
        </p:blipFill>
        <p:spPr>
          <a:xfrm>
            <a:off x="88992" y="0"/>
            <a:ext cx="12014015" cy="6858000"/>
          </a:xfrm>
          <a:prstGeom prst="rect">
            <a:avLst/>
          </a:prstGeom>
        </p:spPr>
      </p:pic>
      <p:grpSp>
        <p:nvGrpSpPr>
          <p:cNvPr id="16" name="グループ化 15">
            <a:extLst>
              <a:ext uri="{FF2B5EF4-FFF2-40B4-BE49-F238E27FC236}">
                <a16:creationId xmlns:a16="http://schemas.microsoft.com/office/drawing/2014/main" id="{8493D0C1-ABAD-CB4A-8840-842F9D42B937}"/>
              </a:ext>
            </a:extLst>
          </p:cNvPr>
          <p:cNvGrpSpPr/>
          <p:nvPr/>
        </p:nvGrpSpPr>
        <p:grpSpPr>
          <a:xfrm>
            <a:off x="8772525" y="2952750"/>
            <a:ext cx="1391775" cy="1041600"/>
            <a:chOff x="8772525" y="2952750"/>
            <a:chExt cx="1391775" cy="1041600"/>
          </a:xfrm>
        </p:grpSpPr>
        <p:sp>
          <p:nvSpPr>
            <p:cNvPr id="6" name="円/楕円 5">
              <a:extLst>
                <a:ext uri="{FF2B5EF4-FFF2-40B4-BE49-F238E27FC236}">
                  <a16:creationId xmlns:a16="http://schemas.microsoft.com/office/drawing/2014/main" id="{D80C5A76-E2F7-534C-9D6A-87FCED80B3A3}"/>
                </a:ext>
              </a:extLst>
            </p:cNvPr>
            <p:cNvSpPr>
              <a:spLocks noChangeAspect="1"/>
            </p:cNvSpPr>
            <p:nvPr/>
          </p:nvSpPr>
          <p:spPr>
            <a:xfrm>
              <a:off x="10020300" y="2952750"/>
              <a:ext cx="144000" cy="144000"/>
            </a:xfrm>
            <a:prstGeom prst="ellipse">
              <a:avLst/>
            </a:prstGeom>
            <a:solidFill>
              <a:srgbClr val="00ABEB"/>
            </a:solidFill>
            <a:ln w="508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D8C622F3-6B7A-8349-9E89-640783999494}"/>
                </a:ext>
              </a:extLst>
            </p:cNvPr>
            <p:cNvSpPr>
              <a:spLocks noChangeAspect="1"/>
            </p:cNvSpPr>
            <p:nvPr/>
          </p:nvSpPr>
          <p:spPr>
            <a:xfrm>
              <a:off x="9353550" y="3096750"/>
              <a:ext cx="144000" cy="144000"/>
            </a:xfrm>
            <a:prstGeom prst="ellipse">
              <a:avLst/>
            </a:prstGeom>
            <a:solidFill>
              <a:srgbClr val="00ABEB"/>
            </a:solidFill>
            <a:ln w="508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4EC14B08-41D4-6C49-B126-7025F61FA63C}"/>
                </a:ext>
              </a:extLst>
            </p:cNvPr>
            <p:cNvSpPr>
              <a:spLocks noChangeAspect="1"/>
            </p:cNvSpPr>
            <p:nvPr/>
          </p:nvSpPr>
          <p:spPr>
            <a:xfrm>
              <a:off x="8772525" y="3778350"/>
              <a:ext cx="144000" cy="144000"/>
            </a:xfrm>
            <a:prstGeom prst="ellipse">
              <a:avLst/>
            </a:prstGeom>
            <a:solidFill>
              <a:srgbClr val="00ABEB"/>
            </a:solidFill>
            <a:ln w="508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AFFA58FD-B796-844A-A029-575A034F3051}"/>
                </a:ext>
              </a:extLst>
            </p:cNvPr>
            <p:cNvSpPr>
              <a:spLocks noChangeAspect="1"/>
            </p:cNvSpPr>
            <p:nvPr/>
          </p:nvSpPr>
          <p:spPr>
            <a:xfrm>
              <a:off x="8972550" y="3850350"/>
              <a:ext cx="144000" cy="144000"/>
            </a:xfrm>
            <a:prstGeom prst="ellipse">
              <a:avLst/>
            </a:prstGeom>
            <a:solidFill>
              <a:srgbClr val="00ABEB"/>
            </a:solidFill>
            <a:ln w="508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EB25F6BF-87B2-5647-AA59-62A57165D388}"/>
                </a:ext>
              </a:extLst>
            </p:cNvPr>
            <p:cNvSpPr>
              <a:spLocks noChangeAspect="1"/>
            </p:cNvSpPr>
            <p:nvPr/>
          </p:nvSpPr>
          <p:spPr>
            <a:xfrm>
              <a:off x="8814825" y="3634350"/>
              <a:ext cx="144000" cy="144000"/>
            </a:xfrm>
            <a:prstGeom prst="ellipse">
              <a:avLst/>
            </a:prstGeom>
            <a:solidFill>
              <a:srgbClr val="00ABEB"/>
            </a:solidFill>
            <a:ln w="508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 name="図 17">
            <a:extLst>
              <a:ext uri="{FF2B5EF4-FFF2-40B4-BE49-F238E27FC236}">
                <a16:creationId xmlns:a16="http://schemas.microsoft.com/office/drawing/2014/main" id="{FD6E50AF-4414-474D-B3E8-B43809BCD866}"/>
              </a:ext>
            </a:extLst>
          </p:cNvPr>
          <p:cNvPicPr>
            <a:picLocks noChangeAspect="1"/>
          </p:cNvPicPr>
          <p:nvPr/>
        </p:nvPicPr>
        <p:blipFill>
          <a:blip r:embed="rId4"/>
          <a:stretch>
            <a:fillRect/>
          </a:stretch>
        </p:blipFill>
        <p:spPr>
          <a:xfrm>
            <a:off x="4881652" y="2214652"/>
            <a:ext cx="2428696" cy="2428696"/>
          </a:xfrm>
          <a:prstGeom prst="rect">
            <a:avLst/>
          </a:prstGeom>
          <a:effectLst>
            <a:outerShdw blurRad="63500" sx="102000" sy="102000" algn="ctr" rotWithShape="0">
              <a:prstClr val="black">
                <a:alpha val="40000"/>
              </a:prstClr>
            </a:outerShdw>
          </a:effectLst>
        </p:spPr>
      </p:pic>
      <p:sp>
        <p:nvSpPr>
          <p:cNvPr id="15" name="正方形/長方形 14">
            <a:extLst>
              <a:ext uri="{FF2B5EF4-FFF2-40B4-BE49-F238E27FC236}">
                <a16:creationId xmlns:a16="http://schemas.microsoft.com/office/drawing/2014/main" id="{F19346BF-73C1-1A40-B02B-545E56F059DD}"/>
              </a:ext>
            </a:extLst>
          </p:cNvPr>
          <p:cNvSpPr/>
          <p:nvPr/>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E3276A-FBDA-DF47-B437-425BA15AED7F}"/>
              </a:ext>
            </a:extLst>
          </p:cNvPr>
          <p:cNvGrpSpPr/>
          <p:nvPr/>
        </p:nvGrpSpPr>
        <p:grpSpPr>
          <a:xfrm>
            <a:off x="536713" y="493316"/>
            <a:ext cx="3499959" cy="4336527"/>
            <a:chOff x="536713" y="493316"/>
            <a:chExt cx="3499959" cy="4336527"/>
          </a:xfrm>
        </p:grpSpPr>
        <p:sp>
          <p:nvSpPr>
            <p:cNvPr id="17" name="角丸四角形 16">
              <a:extLst>
                <a:ext uri="{FF2B5EF4-FFF2-40B4-BE49-F238E27FC236}">
                  <a16:creationId xmlns:a16="http://schemas.microsoft.com/office/drawing/2014/main" id="{31E09155-9581-8947-871B-0A41A54883A5}"/>
                </a:ext>
              </a:extLst>
            </p:cNvPr>
            <p:cNvSpPr/>
            <p:nvPr/>
          </p:nvSpPr>
          <p:spPr>
            <a:xfrm>
              <a:off x="536713" y="576000"/>
              <a:ext cx="3499959" cy="4253843"/>
            </a:xfrm>
            <a:prstGeom prst="roundRect">
              <a:avLst>
                <a:gd name="adj" fmla="val 2172"/>
              </a:avLst>
            </a:prstGeom>
            <a:solidFill>
              <a:schemeClr val="bg1">
                <a:alpha val="89000"/>
              </a:schemeClr>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2400" dirty="0">
                <a:solidFill>
                  <a:schemeClr val="tx2"/>
                </a:solidFill>
              </a:endParaRPr>
            </a:p>
            <a:p>
              <a:pPr algn="ctr"/>
              <a:endParaRPr lang="en-US" altLang="ja-JP" sz="2400" dirty="0">
                <a:solidFill>
                  <a:schemeClr val="tx2"/>
                </a:solidFill>
              </a:endParaRPr>
            </a:p>
            <a:p>
              <a:pPr algn="ctr"/>
              <a:endParaRPr kumimoji="1" lang="en-US" altLang="ja-JP" sz="2400" dirty="0">
                <a:solidFill>
                  <a:schemeClr val="tx2"/>
                </a:solidFill>
              </a:endParaRPr>
            </a:p>
            <a:p>
              <a:pPr algn="ctr"/>
              <a:r>
                <a:rPr kumimoji="1" lang="ja-JP" altLang="en-US" sz="2400">
                  <a:solidFill>
                    <a:schemeClr val="tx2"/>
                  </a:solidFill>
                </a:rPr>
                <a:t>株式会社ヴィンクス</a:t>
              </a:r>
              <a:endParaRPr kumimoji="1" lang="en-US" altLang="ja-JP" sz="2400" dirty="0">
                <a:solidFill>
                  <a:schemeClr val="tx2"/>
                </a:solidFill>
              </a:endParaRPr>
            </a:p>
            <a:p>
              <a:pPr algn="ctr"/>
              <a:endParaRPr kumimoji="1" lang="en-US" altLang="ja-JP" sz="2400" dirty="0">
                <a:solidFill>
                  <a:schemeClr val="tx2"/>
                </a:solidFill>
              </a:endParaRPr>
            </a:p>
            <a:p>
              <a:pPr algn="ctr"/>
              <a:r>
                <a:rPr kumimoji="1" lang="ja-JP" altLang="en-US" sz="2400">
                  <a:solidFill>
                    <a:schemeClr val="tx2"/>
                  </a:solidFill>
                </a:rPr>
                <a:t>小売業専業の</a:t>
              </a:r>
              <a:endParaRPr kumimoji="1" lang="en-US" altLang="ja-JP" sz="2400" dirty="0">
                <a:solidFill>
                  <a:schemeClr val="tx2"/>
                </a:solidFill>
              </a:endParaRPr>
            </a:p>
            <a:p>
              <a:pPr algn="ctr"/>
              <a:r>
                <a:rPr lang="ja-JP" altLang="en-US" sz="2400">
                  <a:solidFill>
                    <a:schemeClr val="tx2"/>
                  </a:solidFill>
                </a:rPr>
                <a:t>ソフトウェアベンダー</a:t>
              </a:r>
              <a:endParaRPr lang="en-US" altLang="ja-JP" sz="2400" dirty="0">
                <a:solidFill>
                  <a:schemeClr val="tx2"/>
                </a:solidFill>
              </a:endParaRPr>
            </a:p>
            <a:p>
              <a:pPr algn="ctr"/>
              <a:endParaRPr lang="en-US" altLang="ja-JP" sz="2400" dirty="0">
                <a:solidFill>
                  <a:schemeClr val="tx2"/>
                </a:solidFill>
              </a:endParaRPr>
            </a:p>
            <a:p>
              <a:pPr algn="ctr"/>
              <a:r>
                <a:rPr lang="ja-JP" altLang="en-US" sz="2400">
                  <a:solidFill>
                    <a:schemeClr val="tx2"/>
                  </a:solidFill>
                </a:rPr>
                <a:t>国内９拠点</a:t>
              </a:r>
              <a:endParaRPr lang="en-US" altLang="ja-JP" sz="2400" dirty="0">
                <a:solidFill>
                  <a:schemeClr val="tx2"/>
                </a:solidFill>
              </a:endParaRPr>
            </a:p>
            <a:p>
              <a:pPr algn="ctr"/>
              <a:r>
                <a:rPr kumimoji="1" lang="ja-JP" altLang="en-US" sz="2400">
                  <a:solidFill>
                    <a:schemeClr val="tx2"/>
                  </a:solidFill>
                </a:rPr>
                <a:t>海外４拠点</a:t>
              </a:r>
            </a:p>
          </p:txBody>
        </p:sp>
        <p:pic>
          <p:nvPicPr>
            <p:cNvPr id="21" name="図 20">
              <a:extLst>
                <a:ext uri="{FF2B5EF4-FFF2-40B4-BE49-F238E27FC236}">
                  <a16:creationId xmlns:a16="http://schemas.microsoft.com/office/drawing/2014/main" id="{DCE1EEF9-2768-3F43-99AA-9A94AB8913A4}"/>
                </a:ext>
              </a:extLst>
            </p:cNvPr>
            <p:cNvPicPr>
              <a:picLocks noChangeAspect="1"/>
            </p:cNvPicPr>
            <p:nvPr/>
          </p:nvPicPr>
          <p:blipFill>
            <a:blip r:embed="rId4"/>
            <a:stretch>
              <a:fillRect/>
            </a:stretch>
          </p:blipFill>
          <p:spPr>
            <a:xfrm>
              <a:off x="1588672" y="493316"/>
              <a:ext cx="1440000" cy="1440000"/>
            </a:xfrm>
            <a:prstGeom prst="rect">
              <a:avLst/>
            </a:prstGeom>
          </p:spPr>
        </p:pic>
      </p:grpSp>
      <p:grpSp>
        <p:nvGrpSpPr>
          <p:cNvPr id="3" name="グループ化 2">
            <a:extLst>
              <a:ext uri="{FF2B5EF4-FFF2-40B4-BE49-F238E27FC236}">
                <a16:creationId xmlns:a16="http://schemas.microsoft.com/office/drawing/2014/main" id="{C7C79976-C204-1245-8652-3092FE5EAF35}"/>
              </a:ext>
            </a:extLst>
          </p:cNvPr>
          <p:cNvGrpSpPr/>
          <p:nvPr/>
        </p:nvGrpSpPr>
        <p:grpSpPr>
          <a:xfrm>
            <a:off x="4366502" y="5125448"/>
            <a:ext cx="3457498" cy="1152750"/>
            <a:chOff x="4366502" y="5125448"/>
            <a:chExt cx="3457498" cy="1152750"/>
          </a:xfrm>
        </p:grpSpPr>
        <p:sp>
          <p:nvSpPr>
            <p:cNvPr id="28" name="正方形/長方形 27">
              <a:extLst>
                <a:ext uri="{FF2B5EF4-FFF2-40B4-BE49-F238E27FC236}">
                  <a16:creationId xmlns:a16="http://schemas.microsoft.com/office/drawing/2014/main" id="{172F2F83-A41E-114B-A5F3-6B7E4E0CC779}"/>
                </a:ext>
              </a:extLst>
            </p:cNvPr>
            <p:cNvSpPr/>
            <p:nvPr/>
          </p:nvSpPr>
          <p:spPr>
            <a:xfrm>
              <a:off x="4368000" y="5125448"/>
              <a:ext cx="3456000" cy="1152000"/>
            </a:xfrm>
            <a:prstGeom prst="rect">
              <a:avLst/>
            </a:prstGeom>
            <a:solidFill>
              <a:schemeClr val="bg1">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a:extLst>
                <a:ext uri="{FF2B5EF4-FFF2-40B4-BE49-F238E27FC236}">
                  <a16:creationId xmlns:a16="http://schemas.microsoft.com/office/drawing/2014/main" id="{72059556-939E-6546-93D9-D306C326DB1E}"/>
                </a:ext>
              </a:extLst>
            </p:cNvPr>
            <p:cNvPicPr>
              <a:picLocks noChangeAspect="1"/>
            </p:cNvPicPr>
            <p:nvPr/>
          </p:nvPicPr>
          <p:blipFill rotWithShape="1">
            <a:blip r:embed="rId5">
              <a:extLst>
                <a:ext uri="{28A0092B-C50C-407E-A947-70E740481C1C}">
                  <a14:useLocalDpi xmlns:a14="http://schemas.microsoft.com/office/drawing/2010/main" val="0"/>
                </a:ext>
              </a:extLst>
            </a:blip>
            <a:srcRect t="1" r="20926" b="29720"/>
            <a:stretch/>
          </p:blipFill>
          <p:spPr>
            <a:xfrm>
              <a:off x="4427322" y="5356552"/>
              <a:ext cx="3356405" cy="424879"/>
            </a:xfrm>
            <a:prstGeom prst="rect">
              <a:avLst/>
            </a:prstGeom>
          </p:spPr>
        </p:pic>
        <p:sp>
          <p:nvSpPr>
            <p:cNvPr id="33" name="正方形/長方形 32">
              <a:extLst>
                <a:ext uri="{FF2B5EF4-FFF2-40B4-BE49-F238E27FC236}">
                  <a16:creationId xmlns:a16="http://schemas.microsoft.com/office/drawing/2014/main" id="{3B3900A3-76E9-A248-93B0-34F2500E54A5}"/>
                </a:ext>
              </a:extLst>
            </p:cNvPr>
            <p:cNvSpPr/>
            <p:nvPr/>
          </p:nvSpPr>
          <p:spPr>
            <a:xfrm>
              <a:off x="4366502" y="5985878"/>
              <a:ext cx="3456000" cy="292320"/>
            </a:xfrm>
            <a:prstGeom prst="rect">
              <a:avLst/>
            </a:prstGeom>
            <a:solidFill>
              <a:srgbClr val="214D9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POS</a:t>
              </a:r>
              <a:r>
                <a:rPr kumimoji="1" lang="ja-JP" altLang="en-US" sz="1600"/>
                <a:t>パッケージ</a:t>
              </a:r>
            </a:p>
          </p:txBody>
        </p:sp>
      </p:grpSp>
      <p:grpSp>
        <p:nvGrpSpPr>
          <p:cNvPr id="2" name="グループ化 1">
            <a:extLst>
              <a:ext uri="{FF2B5EF4-FFF2-40B4-BE49-F238E27FC236}">
                <a16:creationId xmlns:a16="http://schemas.microsoft.com/office/drawing/2014/main" id="{A14A5507-BBD4-4C4E-BD40-D51649C78A29}"/>
              </a:ext>
            </a:extLst>
          </p:cNvPr>
          <p:cNvGrpSpPr/>
          <p:nvPr/>
        </p:nvGrpSpPr>
        <p:grpSpPr>
          <a:xfrm>
            <a:off x="580672" y="5125448"/>
            <a:ext cx="3457498" cy="1152750"/>
            <a:chOff x="580672" y="5125448"/>
            <a:chExt cx="3457498" cy="1152750"/>
          </a:xfrm>
        </p:grpSpPr>
        <p:sp>
          <p:nvSpPr>
            <p:cNvPr id="34" name="正方形/長方形 33">
              <a:extLst>
                <a:ext uri="{FF2B5EF4-FFF2-40B4-BE49-F238E27FC236}">
                  <a16:creationId xmlns:a16="http://schemas.microsoft.com/office/drawing/2014/main" id="{12DF2028-692F-1D40-BA33-D012B93A0393}"/>
                </a:ext>
              </a:extLst>
            </p:cNvPr>
            <p:cNvSpPr/>
            <p:nvPr/>
          </p:nvSpPr>
          <p:spPr>
            <a:xfrm>
              <a:off x="582170" y="5125448"/>
              <a:ext cx="3456000" cy="1152000"/>
            </a:xfrm>
            <a:prstGeom prst="rect">
              <a:avLst/>
            </a:prstGeom>
            <a:solidFill>
              <a:schemeClr val="bg1">
                <a:alpha val="89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B3218D55-8D90-034D-807D-BAF5E53B959B}"/>
                </a:ext>
              </a:extLst>
            </p:cNvPr>
            <p:cNvSpPr/>
            <p:nvPr/>
          </p:nvSpPr>
          <p:spPr>
            <a:xfrm>
              <a:off x="580672" y="5985878"/>
              <a:ext cx="3456000" cy="292320"/>
            </a:xfrm>
            <a:prstGeom prst="rect">
              <a:avLst/>
            </a:prstGeom>
            <a:solidFill>
              <a:srgbClr val="009D2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t>基幹システム</a:t>
              </a:r>
              <a:endParaRPr kumimoji="1" lang="ja-JP" altLang="en-US" sz="1600"/>
            </a:p>
          </p:txBody>
        </p:sp>
        <p:pic>
          <p:nvPicPr>
            <p:cNvPr id="39" name="図 38">
              <a:extLst>
                <a:ext uri="{FF2B5EF4-FFF2-40B4-BE49-F238E27FC236}">
                  <a16:creationId xmlns:a16="http://schemas.microsoft.com/office/drawing/2014/main" id="{24B3E16E-EE79-6E46-9069-D6912C9971DA}"/>
                </a:ext>
              </a:extLst>
            </p:cNvPr>
            <p:cNvPicPr>
              <a:picLocks noChangeAspect="1"/>
            </p:cNvPicPr>
            <p:nvPr/>
          </p:nvPicPr>
          <p:blipFill rotWithShape="1">
            <a:blip r:embed="rId6"/>
            <a:srcRect b="45660"/>
            <a:stretch/>
          </p:blipFill>
          <p:spPr>
            <a:xfrm>
              <a:off x="1376652" y="5371908"/>
              <a:ext cx="1864040" cy="394165"/>
            </a:xfrm>
            <a:prstGeom prst="rect">
              <a:avLst/>
            </a:prstGeom>
          </p:spPr>
        </p:pic>
      </p:grpSp>
      <p:grpSp>
        <p:nvGrpSpPr>
          <p:cNvPr id="4" name="グループ化 3">
            <a:extLst>
              <a:ext uri="{FF2B5EF4-FFF2-40B4-BE49-F238E27FC236}">
                <a16:creationId xmlns:a16="http://schemas.microsoft.com/office/drawing/2014/main" id="{B4D6701D-2F65-8545-8D12-E48CCEE47EAC}"/>
              </a:ext>
            </a:extLst>
          </p:cNvPr>
          <p:cNvGrpSpPr/>
          <p:nvPr/>
        </p:nvGrpSpPr>
        <p:grpSpPr>
          <a:xfrm>
            <a:off x="8149336" y="5125448"/>
            <a:ext cx="3457498" cy="1152750"/>
            <a:chOff x="8149336" y="5125448"/>
            <a:chExt cx="3457498" cy="1152750"/>
          </a:xfrm>
        </p:grpSpPr>
        <p:sp>
          <p:nvSpPr>
            <p:cNvPr id="36" name="正方形/長方形 35">
              <a:extLst>
                <a:ext uri="{FF2B5EF4-FFF2-40B4-BE49-F238E27FC236}">
                  <a16:creationId xmlns:a16="http://schemas.microsoft.com/office/drawing/2014/main" id="{2E084B8F-5A95-8B4F-9EEC-9D470E4DAA7A}"/>
                </a:ext>
              </a:extLst>
            </p:cNvPr>
            <p:cNvSpPr/>
            <p:nvPr/>
          </p:nvSpPr>
          <p:spPr>
            <a:xfrm>
              <a:off x="8150834" y="5125448"/>
              <a:ext cx="3456000" cy="1152000"/>
            </a:xfrm>
            <a:prstGeom prst="rect">
              <a:avLst/>
            </a:prstGeom>
            <a:solidFill>
              <a:schemeClr val="bg1">
                <a:alpha val="8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6BAED6F7-12B9-C04F-8B78-92E61F662EA1}"/>
                </a:ext>
              </a:extLst>
            </p:cNvPr>
            <p:cNvSpPr/>
            <p:nvPr/>
          </p:nvSpPr>
          <p:spPr>
            <a:xfrm>
              <a:off x="8149336" y="5985878"/>
              <a:ext cx="3456000" cy="292320"/>
            </a:xfrm>
            <a:prstGeom prst="rect">
              <a:avLst/>
            </a:prstGeom>
            <a:solidFill>
              <a:srgbClr val="F19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CRM</a:t>
              </a:r>
              <a:r>
                <a:rPr kumimoji="1" lang="ja-JP" altLang="en-US" sz="1600"/>
                <a:t>パッケージ</a:t>
              </a:r>
            </a:p>
          </p:txBody>
        </p:sp>
        <p:pic>
          <p:nvPicPr>
            <p:cNvPr id="40" name="図 39">
              <a:extLst>
                <a:ext uri="{FF2B5EF4-FFF2-40B4-BE49-F238E27FC236}">
                  <a16:creationId xmlns:a16="http://schemas.microsoft.com/office/drawing/2014/main" id="{A8E09551-A363-F048-9EA2-08995C417A9E}"/>
                </a:ext>
              </a:extLst>
            </p:cNvPr>
            <p:cNvPicPr>
              <a:picLocks noChangeAspect="1"/>
            </p:cNvPicPr>
            <p:nvPr/>
          </p:nvPicPr>
          <p:blipFill rotWithShape="1">
            <a:blip r:embed="rId7"/>
            <a:srcRect b="20702"/>
            <a:stretch/>
          </p:blipFill>
          <p:spPr>
            <a:xfrm>
              <a:off x="8958454" y="5133438"/>
              <a:ext cx="1840761" cy="801525"/>
            </a:xfrm>
            <a:prstGeom prst="rect">
              <a:avLst/>
            </a:prstGeom>
          </p:spPr>
        </p:pic>
      </p:grpSp>
      <p:sp>
        <p:nvSpPr>
          <p:cNvPr id="27" name="正方形/長方形 26">
            <a:extLst>
              <a:ext uri="{FF2B5EF4-FFF2-40B4-BE49-F238E27FC236}">
                <a16:creationId xmlns:a16="http://schemas.microsoft.com/office/drawing/2014/main" id="{1E0DFD33-EA90-294E-8C71-6BF2BDC3314A}"/>
              </a:ext>
            </a:extLst>
          </p:cNvPr>
          <p:cNvSpPr/>
          <p:nvPr/>
        </p:nvSpPr>
        <p:spPr>
          <a:xfrm>
            <a:off x="6105998" y="580841"/>
            <a:ext cx="6107559" cy="1152000"/>
          </a:xfrm>
          <a:prstGeom prst="rect">
            <a:avLst/>
          </a:prstGeom>
          <a:gradFill>
            <a:gsLst>
              <a:gs pos="0">
                <a:schemeClr val="tx2">
                  <a:alpha val="0"/>
                </a:schemeClr>
              </a:gs>
              <a:gs pos="100000">
                <a:schemeClr val="tx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kumimoji="1" lang="ja-JP" altLang="en-US" sz="3200"/>
              <a:t>会社紹介</a:t>
            </a:r>
          </a:p>
        </p:txBody>
      </p:sp>
    </p:spTree>
    <p:extLst>
      <p:ext uri="{BB962C8B-B14F-4D97-AF65-F5344CB8AC3E}">
        <p14:creationId xmlns:p14="http://schemas.microsoft.com/office/powerpoint/2010/main" val="174256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2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0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20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DD29730-E4E7-7644-B18E-FECB9C37979A}"/>
              </a:ext>
            </a:extLst>
          </p:cNvPr>
          <p:cNvPicPr>
            <a:picLocks noChangeAspect="1"/>
          </p:cNvPicPr>
          <p:nvPr/>
        </p:nvPicPr>
        <p:blipFill rotWithShape="1">
          <a:blip r:embed="rId2"/>
          <a:srcRect t="16159"/>
          <a:stretch/>
        </p:blipFill>
        <p:spPr>
          <a:xfrm>
            <a:off x="-39441" y="0"/>
            <a:ext cx="12270882" cy="6858000"/>
          </a:xfrm>
          <a:prstGeom prst="rect">
            <a:avLst/>
          </a:prstGeom>
        </p:spPr>
      </p:pic>
      <p:sp>
        <p:nvSpPr>
          <p:cNvPr id="7" name="正方形/長方形 6">
            <a:extLst>
              <a:ext uri="{FF2B5EF4-FFF2-40B4-BE49-F238E27FC236}">
                <a16:creationId xmlns:a16="http://schemas.microsoft.com/office/drawing/2014/main" id="{B59759A4-2D2A-C041-AA0A-84DE3F15FE0E}"/>
              </a:ext>
            </a:extLst>
          </p:cNvPr>
          <p:cNvSpPr/>
          <p:nvPr/>
        </p:nvSpPr>
        <p:spPr>
          <a:xfrm>
            <a:off x="-39756" y="0"/>
            <a:ext cx="12271197"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288E1B8-A565-1842-A43F-D2A5A0F83B5D}"/>
              </a:ext>
            </a:extLst>
          </p:cNvPr>
          <p:cNvSpPr>
            <a:spLocks noGrp="1"/>
          </p:cNvSpPr>
          <p:nvPr>
            <p:ph type="title"/>
          </p:nvPr>
        </p:nvSpPr>
        <p:spPr/>
        <p:txBody>
          <a:bodyPr/>
          <a:lstStyle/>
          <a:p>
            <a:r>
              <a:rPr kumimoji="1" lang="ja-JP" altLang="en-US">
                <a:solidFill>
                  <a:schemeClr val="tx2"/>
                </a:solidFill>
              </a:rPr>
              <a:t>能登一樹</a:t>
            </a:r>
          </a:p>
        </p:txBody>
      </p:sp>
      <p:pic>
        <p:nvPicPr>
          <p:cNvPr id="8" name="グラフィックス 7">
            <a:extLst>
              <a:ext uri="{FF2B5EF4-FFF2-40B4-BE49-F238E27FC236}">
                <a16:creationId xmlns:a16="http://schemas.microsoft.com/office/drawing/2014/main" id="{8212C30B-E2B3-FC49-8DEB-22817B061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2473" y="576750"/>
            <a:ext cx="659152" cy="659152"/>
          </a:xfrm>
          <a:prstGeom prst="rect">
            <a:avLst/>
          </a:prstGeom>
        </p:spPr>
      </p:pic>
      <p:sp>
        <p:nvSpPr>
          <p:cNvPr id="9" name="テキスト ボックス 8">
            <a:extLst>
              <a:ext uri="{FF2B5EF4-FFF2-40B4-BE49-F238E27FC236}">
                <a16:creationId xmlns:a16="http://schemas.microsoft.com/office/drawing/2014/main" id="{4F1FB88E-E5BD-1743-B1A9-A88EE5569277}"/>
              </a:ext>
            </a:extLst>
          </p:cNvPr>
          <p:cNvSpPr txBox="1"/>
          <p:nvPr/>
        </p:nvSpPr>
        <p:spPr>
          <a:xfrm>
            <a:off x="3471625" y="689212"/>
            <a:ext cx="1967345" cy="523220"/>
          </a:xfrm>
          <a:prstGeom prst="rect">
            <a:avLst/>
          </a:prstGeom>
          <a:noFill/>
        </p:spPr>
        <p:txBody>
          <a:bodyPr wrap="square" rtlCol="0">
            <a:spAutoFit/>
          </a:bodyPr>
          <a:lstStyle/>
          <a:p>
            <a:r>
              <a:rPr lang="en-US" altLang="ja-JP" sz="2800" b="1" dirty="0">
                <a:solidFill>
                  <a:schemeClr val="tx2"/>
                </a:solidFill>
              </a:rPr>
              <a:t>@0206kzk</a:t>
            </a:r>
            <a:endParaRPr kumimoji="1" lang="ja-JP" altLang="en-US" sz="2800" b="1">
              <a:solidFill>
                <a:schemeClr val="tx2"/>
              </a:solidFill>
            </a:endParaRPr>
          </a:p>
        </p:txBody>
      </p:sp>
      <p:grpSp>
        <p:nvGrpSpPr>
          <p:cNvPr id="39" name="グループ化 38">
            <a:extLst>
              <a:ext uri="{FF2B5EF4-FFF2-40B4-BE49-F238E27FC236}">
                <a16:creationId xmlns:a16="http://schemas.microsoft.com/office/drawing/2014/main" id="{923A0DD4-FAAB-F24E-B166-2251C4DDDC55}"/>
              </a:ext>
            </a:extLst>
          </p:cNvPr>
          <p:cNvGrpSpPr/>
          <p:nvPr/>
        </p:nvGrpSpPr>
        <p:grpSpPr>
          <a:xfrm>
            <a:off x="6096000" y="719666"/>
            <a:ext cx="5807999" cy="5850293"/>
            <a:chOff x="6096000" y="719666"/>
            <a:chExt cx="5807999" cy="5850293"/>
          </a:xfrm>
        </p:grpSpPr>
        <p:graphicFrame>
          <p:nvGraphicFramePr>
            <p:cNvPr id="5" name="グラフ 4">
              <a:extLst>
                <a:ext uri="{FF2B5EF4-FFF2-40B4-BE49-F238E27FC236}">
                  <a16:creationId xmlns:a16="http://schemas.microsoft.com/office/drawing/2014/main" id="{25EBB919-E748-4446-948D-304803131D7A}"/>
                </a:ext>
              </a:extLst>
            </p:cNvPr>
            <p:cNvGraphicFramePr/>
            <p:nvPr>
              <p:extLst>
                <p:ext uri="{D42A27DB-BD31-4B8C-83A1-F6EECF244321}">
                  <p14:modId xmlns:p14="http://schemas.microsoft.com/office/powerpoint/2010/main" val="2858507079"/>
                </p:ext>
              </p:extLst>
            </p:nvPr>
          </p:nvGraphicFramePr>
          <p:xfrm>
            <a:off x="6096000" y="719666"/>
            <a:ext cx="5807999" cy="5850293"/>
          </p:xfrm>
          <a:graphic>
            <a:graphicData uri="http://schemas.openxmlformats.org/drawingml/2006/chart">
              <c:chart xmlns:c="http://schemas.openxmlformats.org/drawingml/2006/chart" xmlns:r="http://schemas.openxmlformats.org/officeDocument/2006/relationships" r:id="rId5"/>
            </a:graphicData>
          </a:graphic>
        </p:graphicFrame>
        <p:sp>
          <p:nvSpPr>
            <p:cNvPr id="10" name="テキスト ボックス 9">
              <a:extLst>
                <a:ext uri="{FF2B5EF4-FFF2-40B4-BE49-F238E27FC236}">
                  <a16:creationId xmlns:a16="http://schemas.microsoft.com/office/drawing/2014/main" id="{31D47ABA-7630-8C4D-9874-9D176249F5AA}"/>
                </a:ext>
              </a:extLst>
            </p:cNvPr>
            <p:cNvSpPr txBox="1"/>
            <p:nvPr/>
          </p:nvSpPr>
          <p:spPr>
            <a:xfrm>
              <a:off x="6096001" y="6068291"/>
              <a:ext cx="5807998" cy="369332"/>
            </a:xfrm>
            <a:prstGeom prst="rect">
              <a:avLst/>
            </a:prstGeom>
            <a:noFill/>
          </p:spPr>
          <p:txBody>
            <a:bodyPr wrap="square" rtlCol="0">
              <a:spAutoFit/>
            </a:bodyPr>
            <a:lstStyle/>
            <a:p>
              <a:pPr algn="ctr"/>
              <a:r>
                <a:rPr kumimoji="1" lang="ja-JP" altLang="en-US">
                  <a:solidFill>
                    <a:schemeClr val="tx2"/>
                  </a:solidFill>
                </a:rPr>
                <a:t>１週間の</a:t>
              </a:r>
              <a:r>
                <a:rPr lang="ja-JP" altLang="en-US">
                  <a:solidFill>
                    <a:schemeClr val="tx2"/>
                  </a:solidFill>
                </a:rPr>
                <a:t>４日ほどはプログラム書いてる営業</a:t>
              </a:r>
              <a:endParaRPr kumimoji="1" lang="ja-JP" altLang="en-US">
                <a:solidFill>
                  <a:schemeClr val="tx2"/>
                </a:solidFill>
              </a:endParaRPr>
            </a:p>
          </p:txBody>
        </p:sp>
      </p:grpSp>
      <p:grpSp>
        <p:nvGrpSpPr>
          <p:cNvPr id="20" name="グループ化 19">
            <a:extLst>
              <a:ext uri="{FF2B5EF4-FFF2-40B4-BE49-F238E27FC236}">
                <a16:creationId xmlns:a16="http://schemas.microsoft.com/office/drawing/2014/main" id="{D5F79509-BB3C-6847-856F-8A183CB6BDBE}"/>
              </a:ext>
            </a:extLst>
          </p:cNvPr>
          <p:cNvGrpSpPr/>
          <p:nvPr/>
        </p:nvGrpSpPr>
        <p:grpSpPr>
          <a:xfrm>
            <a:off x="288000" y="1716439"/>
            <a:ext cx="5480558" cy="1778304"/>
            <a:chOff x="288000" y="1716439"/>
            <a:chExt cx="5480558" cy="1778304"/>
          </a:xfrm>
        </p:grpSpPr>
        <p:sp>
          <p:nvSpPr>
            <p:cNvPr id="12" name="角丸四角形 11">
              <a:extLst>
                <a:ext uri="{FF2B5EF4-FFF2-40B4-BE49-F238E27FC236}">
                  <a16:creationId xmlns:a16="http://schemas.microsoft.com/office/drawing/2014/main" id="{05B9842B-C4DC-4242-90D8-F8E9BEF8E32F}"/>
                </a:ext>
              </a:extLst>
            </p:cNvPr>
            <p:cNvSpPr/>
            <p:nvPr/>
          </p:nvSpPr>
          <p:spPr>
            <a:xfrm>
              <a:off x="288000" y="1716439"/>
              <a:ext cx="5480558" cy="1778304"/>
            </a:xfrm>
            <a:prstGeom prst="roundRect">
              <a:avLst>
                <a:gd name="adj" fmla="val 3701"/>
              </a:avLst>
            </a:prstGeom>
            <a:solidFill>
              <a:schemeClr val="accent1">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a:t>お仕事</a:t>
              </a:r>
            </a:p>
          </p:txBody>
        </p:sp>
        <p:sp>
          <p:nvSpPr>
            <p:cNvPr id="13" name="角丸四角形 12">
              <a:extLst>
                <a:ext uri="{FF2B5EF4-FFF2-40B4-BE49-F238E27FC236}">
                  <a16:creationId xmlns:a16="http://schemas.microsoft.com/office/drawing/2014/main" id="{A5DE6D74-1104-5E4A-AB59-D08E77C472EC}"/>
                </a:ext>
              </a:extLst>
            </p:cNvPr>
            <p:cNvSpPr/>
            <p:nvPr/>
          </p:nvSpPr>
          <p:spPr>
            <a:xfrm>
              <a:off x="596604" y="2328373"/>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2"/>
                  </a:solidFill>
                </a:rPr>
                <a:t>セールス</a:t>
              </a:r>
              <a:endParaRPr lang="en-US" altLang="ja-JP" dirty="0">
                <a:solidFill>
                  <a:schemeClr val="tx2"/>
                </a:solidFill>
              </a:endParaRPr>
            </a:p>
            <a:p>
              <a:pPr algn="ctr"/>
              <a:r>
                <a:rPr kumimoji="1" lang="ja-JP" altLang="en-US">
                  <a:solidFill>
                    <a:schemeClr val="tx2"/>
                  </a:solidFill>
                </a:rPr>
                <a:t>エンジニア</a:t>
              </a:r>
              <a:endParaRPr kumimoji="1" lang="en-US" altLang="ja-JP" dirty="0">
                <a:solidFill>
                  <a:schemeClr val="tx2"/>
                </a:solidFill>
              </a:endParaRPr>
            </a:p>
          </p:txBody>
        </p:sp>
        <p:sp>
          <p:nvSpPr>
            <p:cNvPr id="15" name="角丸四角形 14">
              <a:extLst>
                <a:ext uri="{FF2B5EF4-FFF2-40B4-BE49-F238E27FC236}">
                  <a16:creationId xmlns:a16="http://schemas.microsoft.com/office/drawing/2014/main" id="{541675BD-71DC-3749-A311-2C6C58E5AFF0}"/>
                </a:ext>
              </a:extLst>
            </p:cNvPr>
            <p:cNvSpPr/>
            <p:nvPr/>
          </p:nvSpPr>
          <p:spPr>
            <a:xfrm>
              <a:off x="2313402" y="2328373"/>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2"/>
                  </a:solidFill>
                </a:rPr>
                <a:t>R&amp;D</a:t>
              </a:r>
            </a:p>
            <a:p>
              <a:pPr algn="ctr"/>
              <a:r>
                <a:rPr lang="ja-JP" altLang="en-US">
                  <a:solidFill>
                    <a:schemeClr val="tx2"/>
                  </a:solidFill>
                </a:rPr>
                <a:t>リード</a:t>
              </a:r>
              <a:endParaRPr lang="en-US" altLang="ja-JP" dirty="0">
                <a:solidFill>
                  <a:schemeClr val="tx2"/>
                </a:solidFill>
              </a:endParaRPr>
            </a:p>
            <a:p>
              <a:pPr algn="ctr"/>
              <a:r>
                <a:rPr kumimoji="1" lang="ja-JP" altLang="en-US">
                  <a:solidFill>
                    <a:schemeClr val="tx2"/>
                  </a:solidFill>
                </a:rPr>
                <a:t>エンジニア</a:t>
              </a:r>
              <a:endParaRPr kumimoji="1" lang="en-US" altLang="ja-JP" dirty="0">
                <a:solidFill>
                  <a:schemeClr val="tx2"/>
                </a:solidFill>
              </a:endParaRPr>
            </a:p>
          </p:txBody>
        </p:sp>
        <p:sp>
          <p:nvSpPr>
            <p:cNvPr id="16" name="角丸四角形 15">
              <a:extLst>
                <a:ext uri="{FF2B5EF4-FFF2-40B4-BE49-F238E27FC236}">
                  <a16:creationId xmlns:a16="http://schemas.microsoft.com/office/drawing/2014/main" id="{966BD84D-C356-3A41-934E-CD2512CD8D10}"/>
                </a:ext>
              </a:extLst>
            </p:cNvPr>
            <p:cNvSpPr/>
            <p:nvPr/>
          </p:nvSpPr>
          <p:spPr>
            <a:xfrm>
              <a:off x="4030201" y="2328373"/>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2"/>
                  </a:solidFill>
                </a:rPr>
                <a:t>テクニカル</a:t>
              </a:r>
              <a:endParaRPr kumimoji="1" lang="en-US" altLang="ja-JP" dirty="0">
                <a:solidFill>
                  <a:schemeClr val="tx2"/>
                </a:solidFill>
              </a:endParaRPr>
            </a:p>
            <a:p>
              <a:pPr algn="ctr"/>
              <a:r>
                <a:rPr lang="ja-JP" altLang="en-US">
                  <a:solidFill>
                    <a:schemeClr val="tx2"/>
                  </a:solidFill>
                </a:rPr>
                <a:t>コンサルティング</a:t>
              </a:r>
              <a:endParaRPr kumimoji="1" lang="en-US" altLang="ja-JP" dirty="0">
                <a:solidFill>
                  <a:schemeClr val="tx2"/>
                </a:solidFill>
              </a:endParaRPr>
            </a:p>
          </p:txBody>
        </p:sp>
      </p:grpSp>
      <p:grpSp>
        <p:nvGrpSpPr>
          <p:cNvPr id="38" name="グループ化 37">
            <a:extLst>
              <a:ext uri="{FF2B5EF4-FFF2-40B4-BE49-F238E27FC236}">
                <a16:creationId xmlns:a16="http://schemas.microsoft.com/office/drawing/2014/main" id="{CB177298-DAA1-F240-9335-5B8591AB935E}"/>
              </a:ext>
            </a:extLst>
          </p:cNvPr>
          <p:cNvGrpSpPr/>
          <p:nvPr/>
        </p:nvGrpSpPr>
        <p:grpSpPr>
          <a:xfrm>
            <a:off x="286927" y="3740899"/>
            <a:ext cx="5480558" cy="2829059"/>
            <a:chOff x="286927" y="3740899"/>
            <a:chExt cx="5480558" cy="2829059"/>
          </a:xfrm>
        </p:grpSpPr>
        <p:sp>
          <p:nvSpPr>
            <p:cNvPr id="21" name="角丸四角形 20">
              <a:extLst>
                <a:ext uri="{FF2B5EF4-FFF2-40B4-BE49-F238E27FC236}">
                  <a16:creationId xmlns:a16="http://schemas.microsoft.com/office/drawing/2014/main" id="{8E80039A-97CB-F042-96D1-2E2DD11CDBB8}"/>
                </a:ext>
              </a:extLst>
            </p:cNvPr>
            <p:cNvSpPr/>
            <p:nvPr/>
          </p:nvSpPr>
          <p:spPr>
            <a:xfrm>
              <a:off x="286927" y="3740899"/>
              <a:ext cx="5480558" cy="2829059"/>
            </a:xfrm>
            <a:prstGeom prst="roundRect">
              <a:avLst>
                <a:gd name="adj" fmla="val 3701"/>
              </a:avLst>
            </a:prstGeom>
            <a:solidFill>
              <a:schemeClr val="accent2">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a:t>経歴</a:t>
              </a:r>
            </a:p>
          </p:txBody>
        </p:sp>
        <p:sp>
          <p:nvSpPr>
            <p:cNvPr id="22" name="角丸四角形 21">
              <a:extLst>
                <a:ext uri="{FF2B5EF4-FFF2-40B4-BE49-F238E27FC236}">
                  <a16:creationId xmlns:a16="http://schemas.microsoft.com/office/drawing/2014/main" id="{E4023056-7279-B84A-AF2F-DAD8E4FBDF2A}"/>
                </a:ext>
              </a:extLst>
            </p:cNvPr>
            <p:cNvSpPr/>
            <p:nvPr/>
          </p:nvSpPr>
          <p:spPr>
            <a:xfrm>
              <a:off x="574926" y="5417958"/>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POS</a:t>
              </a:r>
            </a:p>
            <a:p>
              <a:pPr algn="ctr"/>
              <a:r>
                <a:rPr kumimoji="1" lang="ja-JP" altLang="en-US">
                  <a:solidFill>
                    <a:schemeClr val="tx2"/>
                  </a:solidFill>
                </a:rPr>
                <a:t>エンジニア</a:t>
              </a:r>
              <a:endParaRPr kumimoji="1" lang="en-US" altLang="ja-JP" dirty="0">
                <a:solidFill>
                  <a:schemeClr val="tx2"/>
                </a:solidFill>
              </a:endParaRPr>
            </a:p>
          </p:txBody>
        </p:sp>
        <p:sp>
          <p:nvSpPr>
            <p:cNvPr id="23" name="角丸四角形 22">
              <a:extLst>
                <a:ext uri="{FF2B5EF4-FFF2-40B4-BE49-F238E27FC236}">
                  <a16:creationId xmlns:a16="http://schemas.microsoft.com/office/drawing/2014/main" id="{C90498D9-62A1-9945-A75E-220BC795A56B}"/>
                </a:ext>
              </a:extLst>
            </p:cNvPr>
            <p:cNvSpPr/>
            <p:nvPr/>
          </p:nvSpPr>
          <p:spPr>
            <a:xfrm>
              <a:off x="2302563" y="4884846"/>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POS</a:t>
              </a:r>
            </a:p>
            <a:p>
              <a:pPr algn="ctr"/>
              <a:r>
                <a:rPr lang="ja-JP" altLang="en-US">
                  <a:solidFill>
                    <a:schemeClr val="tx2"/>
                  </a:solidFill>
                </a:rPr>
                <a:t>専属営業</a:t>
              </a:r>
              <a:endParaRPr kumimoji="1" lang="en-US" altLang="ja-JP" dirty="0">
                <a:solidFill>
                  <a:schemeClr val="tx2"/>
                </a:solidFill>
              </a:endParaRPr>
            </a:p>
          </p:txBody>
        </p:sp>
        <p:sp>
          <p:nvSpPr>
            <p:cNvPr id="24" name="角丸四角形 23">
              <a:extLst>
                <a:ext uri="{FF2B5EF4-FFF2-40B4-BE49-F238E27FC236}">
                  <a16:creationId xmlns:a16="http://schemas.microsoft.com/office/drawing/2014/main" id="{AE344E23-C02D-A24A-8A84-36398F0CA4F5}"/>
                </a:ext>
              </a:extLst>
            </p:cNvPr>
            <p:cNvSpPr/>
            <p:nvPr/>
          </p:nvSpPr>
          <p:spPr>
            <a:xfrm>
              <a:off x="4030201" y="4351735"/>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R&amp;D</a:t>
              </a:r>
            </a:p>
          </p:txBody>
        </p:sp>
        <p:sp>
          <p:nvSpPr>
            <p:cNvPr id="35" name="テキスト ボックス 34">
              <a:extLst>
                <a:ext uri="{FF2B5EF4-FFF2-40B4-BE49-F238E27FC236}">
                  <a16:creationId xmlns:a16="http://schemas.microsoft.com/office/drawing/2014/main" id="{416A9996-7D90-494B-85BD-3AD14095F5BA}"/>
                </a:ext>
              </a:extLst>
            </p:cNvPr>
            <p:cNvSpPr txBox="1"/>
            <p:nvPr/>
          </p:nvSpPr>
          <p:spPr>
            <a:xfrm>
              <a:off x="699138" y="5035650"/>
              <a:ext cx="1191576" cy="369332"/>
            </a:xfrm>
            <a:prstGeom prst="rect">
              <a:avLst/>
            </a:prstGeom>
            <a:noFill/>
          </p:spPr>
          <p:txBody>
            <a:bodyPr wrap="square" rtlCol="0">
              <a:spAutoFit/>
            </a:bodyPr>
            <a:lstStyle/>
            <a:p>
              <a:pPr algn="ctr"/>
              <a:r>
                <a:rPr lang="en-US" altLang="ja-JP" dirty="0">
                  <a:solidFill>
                    <a:schemeClr val="bg1"/>
                  </a:solidFill>
                </a:rPr>
                <a:t>2008</a:t>
              </a:r>
              <a:r>
                <a:rPr lang="ja-JP" altLang="en-US">
                  <a:solidFill>
                    <a:schemeClr val="bg1"/>
                  </a:solidFill>
                </a:rPr>
                <a:t>年</a:t>
              </a:r>
              <a:endParaRPr kumimoji="1" lang="ja-JP" altLang="en-US">
                <a:solidFill>
                  <a:schemeClr val="bg1"/>
                </a:solidFill>
              </a:endParaRPr>
            </a:p>
          </p:txBody>
        </p:sp>
        <p:sp>
          <p:nvSpPr>
            <p:cNvPr id="36" name="テキスト ボックス 35">
              <a:extLst>
                <a:ext uri="{FF2B5EF4-FFF2-40B4-BE49-F238E27FC236}">
                  <a16:creationId xmlns:a16="http://schemas.microsoft.com/office/drawing/2014/main" id="{6E6EFDF8-C03D-AF43-97A2-28DE27205911}"/>
                </a:ext>
              </a:extLst>
            </p:cNvPr>
            <p:cNvSpPr txBox="1"/>
            <p:nvPr/>
          </p:nvSpPr>
          <p:spPr>
            <a:xfrm>
              <a:off x="2432492" y="4515514"/>
              <a:ext cx="1191576" cy="369332"/>
            </a:xfrm>
            <a:prstGeom prst="rect">
              <a:avLst/>
            </a:prstGeom>
            <a:noFill/>
          </p:spPr>
          <p:txBody>
            <a:bodyPr wrap="square" rtlCol="0">
              <a:spAutoFit/>
            </a:bodyPr>
            <a:lstStyle/>
            <a:p>
              <a:pPr algn="ctr"/>
              <a:r>
                <a:rPr lang="en-US" altLang="ja-JP" dirty="0">
                  <a:solidFill>
                    <a:schemeClr val="bg1"/>
                  </a:solidFill>
                </a:rPr>
                <a:t>2015</a:t>
              </a:r>
              <a:r>
                <a:rPr lang="ja-JP" altLang="en-US">
                  <a:solidFill>
                    <a:schemeClr val="bg1"/>
                  </a:solidFill>
                </a:rPr>
                <a:t>年</a:t>
              </a: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A8830E42-B5AC-1349-ACAF-746457F4D067}"/>
                </a:ext>
              </a:extLst>
            </p:cNvPr>
            <p:cNvSpPr txBox="1"/>
            <p:nvPr/>
          </p:nvSpPr>
          <p:spPr>
            <a:xfrm>
              <a:off x="4154413" y="3982403"/>
              <a:ext cx="1191576" cy="369332"/>
            </a:xfrm>
            <a:prstGeom prst="rect">
              <a:avLst/>
            </a:prstGeom>
            <a:noFill/>
          </p:spPr>
          <p:txBody>
            <a:bodyPr wrap="square" rtlCol="0">
              <a:spAutoFit/>
            </a:bodyPr>
            <a:lstStyle/>
            <a:p>
              <a:pPr algn="ctr"/>
              <a:r>
                <a:rPr lang="en-US" altLang="ja-JP" dirty="0">
                  <a:solidFill>
                    <a:schemeClr val="bg1"/>
                  </a:solidFill>
                </a:rPr>
                <a:t>2018</a:t>
              </a:r>
              <a:r>
                <a:rPr lang="ja-JP" altLang="en-US">
                  <a:solidFill>
                    <a:schemeClr val="bg1"/>
                  </a:solidFill>
                </a:rPr>
                <a:t>年</a:t>
              </a:r>
              <a:endParaRPr kumimoji="1" lang="ja-JP" altLang="en-US">
                <a:solidFill>
                  <a:schemeClr val="bg1"/>
                </a:solidFill>
              </a:endParaRPr>
            </a:p>
          </p:txBody>
        </p:sp>
      </p:grpSp>
      <p:sp>
        <p:nvSpPr>
          <p:cNvPr id="3" name="角丸四角形吹き出し 2">
            <a:extLst>
              <a:ext uri="{FF2B5EF4-FFF2-40B4-BE49-F238E27FC236}">
                <a16:creationId xmlns:a16="http://schemas.microsoft.com/office/drawing/2014/main" id="{B0410B37-CB86-DC45-844C-EB5C914E0CB7}"/>
              </a:ext>
            </a:extLst>
          </p:cNvPr>
          <p:cNvSpPr/>
          <p:nvPr/>
        </p:nvSpPr>
        <p:spPr>
          <a:xfrm>
            <a:off x="7898130" y="1212432"/>
            <a:ext cx="1268730" cy="612648"/>
          </a:xfrm>
          <a:prstGeom prst="wedgeRoundRectCallout">
            <a:avLst/>
          </a:prstGeom>
          <a:solidFill>
            <a:schemeClr val="bg2">
              <a:alpha val="80000"/>
            </a:schemeClr>
          </a:solid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2"/>
                </a:solidFill>
              </a:rPr>
              <a:t>人生初</a:t>
            </a:r>
            <a:endParaRPr kumimoji="1" lang="en-US" altLang="ja-JP" dirty="0">
              <a:solidFill>
                <a:schemeClr val="tx2"/>
              </a:solidFill>
            </a:endParaRPr>
          </a:p>
          <a:p>
            <a:pPr algn="ctr"/>
            <a:r>
              <a:rPr kumimoji="1" lang="ja-JP" altLang="en-US">
                <a:solidFill>
                  <a:schemeClr val="tx2"/>
                </a:solidFill>
              </a:rPr>
              <a:t>バリウム</a:t>
            </a:r>
            <a:endParaRPr kumimoji="1" lang="en-US" altLang="ja-JP" dirty="0">
              <a:solidFill>
                <a:schemeClr val="tx2"/>
              </a:solidFill>
            </a:endParaRPr>
          </a:p>
        </p:txBody>
      </p:sp>
    </p:spTree>
    <p:extLst>
      <p:ext uri="{BB962C8B-B14F-4D97-AF65-F5344CB8AC3E}">
        <p14:creationId xmlns:p14="http://schemas.microsoft.com/office/powerpoint/2010/main" val="105971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753CF0FA-CB2A-3A46-9361-D8BF285F9D87}"/>
              </a:ext>
            </a:extLst>
          </p:cNvPr>
          <p:cNvPicPr>
            <a:picLocks noGrp="1" noChangeAspect="1"/>
          </p:cNvPicPr>
          <p:nvPr>
            <p:ph idx="1"/>
          </p:nvPr>
        </p:nvPicPr>
        <p:blipFill rotWithShape="1">
          <a:blip r:embed="rId2"/>
          <a:srcRect t="15625"/>
          <a:stretch/>
        </p:blipFill>
        <p:spPr>
          <a:xfrm>
            <a:off x="0" y="0"/>
            <a:ext cx="12192000" cy="6858000"/>
          </a:xfrm>
        </p:spPr>
      </p:pic>
      <p:sp>
        <p:nvSpPr>
          <p:cNvPr id="6" name="正方形/長方形 5">
            <a:extLst>
              <a:ext uri="{FF2B5EF4-FFF2-40B4-BE49-F238E27FC236}">
                <a16:creationId xmlns:a16="http://schemas.microsoft.com/office/drawing/2014/main" id="{7FDD4E61-CD28-1448-BDF2-77F6374D611C}"/>
              </a:ext>
            </a:extLst>
          </p:cNvPr>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1008264-243D-9F44-9D13-A7EF342A1721}"/>
              </a:ext>
            </a:extLst>
          </p:cNvPr>
          <p:cNvSpPr txBox="1"/>
          <p:nvPr/>
        </p:nvSpPr>
        <p:spPr>
          <a:xfrm>
            <a:off x="1249471" y="1613118"/>
            <a:ext cx="9693057" cy="3539430"/>
          </a:xfrm>
          <a:prstGeom prst="rect">
            <a:avLst/>
          </a:prstGeom>
          <a:noFill/>
        </p:spPr>
        <p:txBody>
          <a:bodyPr wrap="square" rtlCol="0">
            <a:spAutoFit/>
          </a:bodyPr>
          <a:lstStyle/>
          <a:p>
            <a:pPr algn="ctr"/>
            <a:r>
              <a:rPr lang="ja-JP" altLang="en-US" sz="5600">
                <a:solidFill>
                  <a:schemeClr val="bg1"/>
                </a:solidFill>
              </a:rPr>
              <a:t>研究開発の現場から考える</a:t>
            </a:r>
            <a:endParaRPr lang="en-US" altLang="ja-JP" sz="5600" dirty="0">
              <a:solidFill>
                <a:schemeClr val="bg1"/>
              </a:solidFill>
            </a:endParaRPr>
          </a:p>
          <a:p>
            <a:pPr algn="ctr"/>
            <a:endParaRPr lang="en-US" altLang="ja-JP" sz="5600" dirty="0">
              <a:solidFill>
                <a:schemeClr val="bg1"/>
              </a:solidFill>
            </a:endParaRPr>
          </a:p>
          <a:p>
            <a:pPr algn="ctr"/>
            <a:r>
              <a:rPr lang="ja-JP" altLang="en-US" sz="5600">
                <a:solidFill>
                  <a:schemeClr val="bg1"/>
                </a:solidFill>
              </a:rPr>
              <a:t>今の時代に合った</a:t>
            </a:r>
            <a:endParaRPr lang="en-US" altLang="ja-JP" sz="5600" dirty="0">
              <a:solidFill>
                <a:schemeClr val="bg1"/>
              </a:solidFill>
            </a:endParaRPr>
          </a:p>
          <a:p>
            <a:pPr algn="ctr"/>
            <a:r>
              <a:rPr lang="en-US" altLang="ja-JP" sz="5600" dirty="0">
                <a:solidFill>
                  <a:schemeClr val="accent1"/>
                </a:solidFill>
              </a:rPr>
              <a:t>POS</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インク 1">
                <a:extLst>
                  <a:ext uri="{FF2B5EF4-FFF2-40B4-BE49-F238E27FC236}">
                    <a16:creationId xmlns:a16="http://schemas.microsoft.com/office/drawing/2014/main" id="{0C2A445F-C184-B140-B4B2-D4A9AB6B9DEE}"/>
                  </a:ext>
                </a:extLst>
              </p14:cNvPr>
              <p14:cNvContentPartPr/>
              <p14:nvPr/>
            </p14:nvContentPartPr>
            <p14:xfrm>
              <a:off x="1189775" y="-168840"/>
              <a:ext cx="360" cy="360"/>
            </p14:xfrm>
          </p:contentPart>
        </mc:Choice>
        <mc:Fallback xmlns="">
          <p:pic>
            <p:nvPicPr>
              <p:cNvPr id="2" name="インク 1">
                <a:extLst>
                  <a:ext uri="{FF2B5EF4-FFF2-40B4-BE49-F238E27FC236}">
                    <a16:creationId xmlns:a16="http://schemas.microsoft.com/office/drawing/2014/main" id="{0C2A445F-C184-B140-B4B2-D4A9AB6B9DEE}"/>
                  </a:ext>
                </a:extLst>
              </p:cNvPr>
              <p:cNvPicPr/>
              <p:nvPr/>
            </p:nvPicPr>
            <p:blipFill>
              <a:blip r:embed="rId4"/>
              <a:stretch>
                <a:fillRect/>
              </a:stretch>
            </p:blipFill>
            <p:spPr>
              <a:xfrm>
                <a:off x="1126775" y="-546840"/>
                <a:ext cx="126000" cy="756000"/>
              </a:xfrm>
              <a:prstGeom prst="rect">
                <a:avLst/>
              </a:prstGeom>
            </p:spPr>
          </p:pic>
        </mc:Fallback>
      </mc:AlternateContent>
    </p:spTree>
    <p:extLst>
      <p:ext uri="{BB962C8B-B14F-4D97-AF65-F5344CB8AC3E}">
        <p14:creationId xmlns:p14="http://schemas.microsoft.com/office/powerpoint/2010/main" val="402056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BD9F6A-8CF1-8B42-AC66-66B4BEC9C770}"/>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2A593F7A-D4C6-DB40-978D-2A10A6E895A3}"/>
              </a:ext>
            </a:extLst>
          </p:cNvPr>
          <p:cNvPicPr>
            <a:picLocks noGrp="1" noChangeAspect="1"/>
          </p:cNvPicPr>
          <p:nvPr>
            <p:ph idx="1"/>
          </p:nvPr>
        </p:nvPicPr>
        <p:blipFill rotWithShape="1">
          <a:blip r:embed="rId3"/>
          <a:srcRect t="15164"/>
          <a:stretch/>
        </p:blipFill>
        <p:spPr>
          <a:xfrm>
            <a:off x="0" y="0"/>
            <a:ext cx="12192000" cy="6858000"/>
          </a:xfrm>
        </p:spPr>
      </p:pic>
      <p:sp>
        <p:nvSpPr>
          <p:cNvPr id="6" name="正方形/長方形 5">
            <a:extLst>
              <a:ext uri="{FF2B5EF4-FFF2-40B4-BE49-F238E27FC236}">
                <a16:creationId xmlns:a16="http://schemas.microsoft.com/office/drawing/2014/main" id="{F5198745-4341-0B42-A128-D798DBEAE6A0}"/>
              </a:ext>
            </a:extLst>
          </p:cNvPr>
          <p:cNvSpPr/>
          <p:nvPr/>
        </p:nvSpPr>
        <p:spPr>
          <a:xfrm>
            <a:off x="-39756" y="0"/>
            <a:ext cx="12231755" cy="6858000"/>
          </a:xfrm>
          <a:prstGeom prst="rect">
            <a:avLst/>
          </a:prstGeom>
          <a:gradFill flip="none" rotWithShape="1">
            <a:gsLst>
              <a:gs pos="52000">
                <a:schemeClr val="bg1"/>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BBD4E9F-1AA6-654B-B91F-5DCAB854AB13}"/>
              </a:ext>
            </a:extLst>
          </p:cNvPr>
          <p:cNvSpPr txBox="1"/>
          <p:nvPr/>
        </p:nvSpPr>
        <p:spPr>
          <a:xfrm>
            <a:off x="5141843" y="569178"/>
            <a:ext cx="7050157" cy="1077218"/>
          </a:xfrm>
          <a:prstGeom prst="rect">
            <a:avLst/>
          </a:prstGeom>
          <a:gradFill>
            <a:gsLst>
              <a:gs pos="100000">
                <a:schemeClr val="bg1"/>
              </a:gs>
              <a:gs pos="0">
                <a:schemeClr val="bg1">
                  <a:alpha val="0"/>
                </a:schemeClr>
              </a:gs>
            </a:gsLst>
            <a:lin ang="0" scaled="1"/>
          </a:gradFill>
          <a:effectLst>
            <a:outerShdw blurRad="50800" dist="38100" dir="18900000" algn="bl" rotWithShape="0">
              <a:prstClr val="black">
                <a:alpha val="40000"/>
              </a:prstClr>
            </a:outerShdw>
          </a:effectLst>
        </p:spPr>
        <p:txBody>
          <a:bodyPr wrap="square" rtlCol="0">
            <a:spAutoFit/>
          </a:bodyPr>
          <a:lstStyle/>
          <a:p>
            <a:pPr algn="r"/>
            <a:r>
              <a:rPr lang="ja-JP" altLang="en-US" sz="3200">
                <a:solidFill>
                  <a:schemeClr val="tx2"/>
                </a:solidFill>
              </a:rPr>
              <a:t>今求められている</a:t>
            </a:r>
          </a:p>
          <a:p>
            <a:pPr algn="r"/>
            <a:r>
              <a:rPr lang="en-US" altLang="ja-JP" sz="3200" dirty="0">
                <a:solidFill>
                  <a:schemeClr val="tx2"/>
                </a:solidFill>
              </a:rPr>
              <a:t>POS</a:t>
            </a:r>
            <a:r>
              <a:rPr lang="ja-JP" altLang="en-US" sz="3200">
                <a:solidFill>
                  <a:schemeClr val="tx2"/>
                </a:solidFill>
              </a:rPr>
              <a:t>ソフトウェア・テクノロジー</a:t>
            </a:r>
            <a:endParaRPr kumimoji="1" lang="ja-JP" altLang="en-US" sz="3200">
              <a:solidFill>
                <a:schemeClr val="tx2"/>
              </a:solidFill>
            </a:endParaRPr>
          </a:p>
        </p:txBody>
      </p:sp>
      <p:sp>
        <p:nvSpPr>
          <p:cNvPr id="14" name="正方形/長方形 13">
            <a:extLst>
              <a:ext uri="{FF2B5EF4-FFF2-40B4-BE49-F238E27FC236}">
                <a16:creationId xmlns:a16="http://schemas.microsoft.com/office/drawing/2014/main" id="{4D7C5D9A-DDF8-3B46-B2DA-18480F4BAF2F}"/>
              </a:ext>
            </a:extLst>
          </p:cNvPr>
          <p:cNvSpPr/>
          <p:nvPr/>
        </p:nvSpPr>
        <p:spPr>
          <a:xfrm>
            <a:off x="-42577" y="2532501"/>
            <a:ext cx="12231755" cy="1152000"/>
          </a:xfrm>
          <a:prstGeom prst="rect">
            <a:avLst/>
          </a:prstGeom>
          <a:gradFill>
            <a:gsLst>
              <a:gs pos="0">
                <a:schemeClr val="tx2"/>
              </a:gs>
              <a:gs pos="100000">
                <a:schemeClr val="tx2">
                  <a:alpha val="0"/>
                </a:schemeClr>
              </a:gs>
            </a:gsLst>
            <a:lin ang="0" scaled="1"/>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　ハードウェア・</a:t>
            </a:r>
            <a:r>
              <a:rPr kumimoji="1" lang="ja-JP" altLang="en-US" sz="3200"/>
              <a:t>フリー</a:t>
            </a:r>
          </a:p>
        </p:txBody>
      </p:sp>
      <p:sp>
        <p:nvSpPr>
          <p:cNvPr id="15" name="正方形/長方形 14">
            <a:extLst>
              <a:ext uri="{FF2B5EF4-FFF2-40B4-BE49-F238E27FC236}">
                <a16:creationId xmlns:a16="http://schemas.microsoft.com/office/drawing/2014/main" id="{4534FE55-E3FF-8444-B078-E8A475E009AC}"/>
              </a:ext>
            </a:extLst>
          </p:cNvPr>
          <p:cNvSpPr/>
          <p:nvPr/>
        </p:nvSpPr>
        <p:spPr>
          <a:xfrm>
            <a:off x="-41166" y="3986145"/>
            <a:ext cx="12233166" cy="1152000"/>
          </a:xfrm>
          <a:prstGeom prst="rect">
            <a:avLst/>
          </a:prstGeom>
          <a:gradFill>
            <a:gsLst>
              <a:gs pos="0">
                <a:schemeClr val="tx2">
                  <a:alpha val="90000"/>
                </a:schemeClr>
              </a:gs>
              <a:gs pos="100000">
                <a:schemeClr val="tx2">
                  <a:alpha val="0"/>
                </a:schemeClr>
              </a:gs>
            </a:gsLst>
            <a:lin ang="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　クラウドネイティブ</a:t>
            </a:r>
            <a:endParaRPr kumimoji="1" lang="ja-JP" altLang="en-US" sz="3200"/>
          </a:p>
        </p:txBody>
      </p:sp>
      <p:sp>
        <p:nvSpPr>
          <p:cNvPr id="16" name="正方形/長方形 15">
            <a:extLst>
              <a:ext uri="{FF2B5EF4-FFF2-40B4-BE49-F238E27FC236}">
                <a16:creationId xmlns:a16="http://schemas.microsoft.com/office/drawing/2014/main" id="{1CFE1725-6BE8-4A47-A416-22FB7EA3FBCB}"/>
              </a:ext>
            </a:extLst>
          </p:cNvPr>
          <p:cNvSpPr/>
          <p:nvPr/>
        </p:nvSpPr>
        <p:spPr>
          <a:xfrm>
            <a:off x="-42577" y="5432967"/>
            <a:ext cx="12233165" cy="1152000"/>
          </a:xfrm>
          <a:prstGeom prst="rect">
            <a:avLst/>
          </a:prstGeom>
          <a:gradFill>
            <a:gsLst>
              <a:gs pos="0">
                <a:schemeClr val="tx2"/>
              </a:gs>
              <a:gs pos="100000">
                <a:schemeClr val="tx2">
                  <a:alpha val="0"/>
                </a:schemeClr>
              </a:gs>
            </a:gsLst>
            <a:lin ang="0" scaled="1"/>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3200"/>
              <a:t>　マイクロサービス</a:t>
            </a:r>
            <a:r>
              <a:rPr lang="ja-JP" altLang="en-US" sz="3200"/>
              <a:t>・アーキテクチャ</a:t>
            </a:r>
            <a:endParaRPr kumimoji="1" lang="ja-JP" altLang="en-US" sz="3200"/>
          </a:p>
        </p:txBody>
      </p:sp>
    </p:spTree>
    <p:extLst>
      <p:ext uri="{BB962C8B-B14F-4D97-AF65-F5344CB8AC3E}">
        <p14:creationId xmlns:p14="http://schemas.microsoft.com/office/powerpoint/2010/main" val="85172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ACC8F5C-B504-7F42-8CA5-C488471BAC89}"/>
              </a:ext>
            </a:extLst>
          </p:cNvPr>
          <p:cNvPicPr>
            <a:picLocks noChangeAspect="1"/>
          </p:cNvPicPr>
          <p:nvPr/>
        </p:nvPicPr>
        <p:blipFill rotWithShape="1">
          <a:blip r:embed="rId3"/>
          <a:srcRect l="14517" b="14355"/>
          <a:stretch/>
        </p:blipFill>
        <p:spPr>
          <a:xfrm>
            <a:off x="0" y="-7951"/>
            <a:ext cx="9137308" cy="6865951"/>
          </a:xfrm>
          <a:prstGeom prst="rect">
            <a:avLst/>
          </a:prstGeom>
        </p:spPr>
      </p:pic>
      <p:grpSp>
        <p:nvGrpSpPr>
          <p:cNvPr id="5" name="グループ化 4">
            <a:extLst>
              <a:ext uri="{FF2B5EF4-FFF2-40B4-BE49-F238E27FC236}">
                <a16:creationId xmlns:a16="http://schemas.microsoft.com/office/drawing/2014/main" id="{F83EFCB1-A511-1345-805E-A4F81810A4CC}"/>
              </a:ext>
            </a:extLst>
          </p:cNvPr>
          <p:cNvGrpSpPr/>
          <p:nvPr/>
        </p:nvGrpSpPr>
        <p:grpSpPr>
          <a:xfrm>
            <a:off x="-11559" y="-7951"/>
            <a:ext cx="12223436" cy="6858000"/>
            <a:chOff x="-11559" y="-7951"/>
            <a:chExt cx="12223436" cy="6858000"/>
          </a:xfrm>
        </p:grpSpPr>
        <p:sp>
          <p:nvSpPr>
            <p:cNvPr id="6" name="正方形/長方形 5">
              <a:extLst>
                <a:ext uri="{FF2B5EF4-FFF2-40B4-BE49-F238E27FC236}">
                  <a16:creationId xmlns:a16="http://schemas.microsoft.com/office/drawing/2014/main" id="{2E1A3FE2-A32D-9240-8C36-5661C44B4442}"/>
                </a:ext>
              </a:extLst>
            </p:cNvPr>
            <p:cNvSpPr/>
            <p:nvPr/>
          </p:nvSpPr>
          <p:spPr>
            <a:xfrm>
              <a:off x="387927" y="-7951"/>
              <a:ext cx="11823950" cy="6858000"/>
            </a:xfrm>
            <a:prstGeom prst="rect">
              <a:avLst/>
            </a:prstGeom>
            <a:gradFill flip="none" rotWithShape="1">
              <a:gsLst>
                <a:gs pos="52000">
                  <a:schemeClr val="bg1"/>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4D46106A-237A-FB42-88C2-8A143136C83A}"/>
                </a:ext>
              </a:extLst>
            </p:cNvPr>
            <p:cNvSpPr/>
            <p:nvPr/>
          </p:nvSpPr>
          <p:spPr>
            <a:xfrm>
              <a:off x="-11559" y="562814"/>
              <a:ext cx="6107559" cy="1152000"/>
            </a:xfrm>
            <a:prstGeom prst="rect">
              <a:avLst/>
            </a:prstGeom>
            <a:gradFill>
              <a:gsLst>
                <a:gs pos="0">
                  <a:schemeClr val="tx2"/>
                </a:gs>
                <a:gs pos="100000">
                  <a:schemeClr val="tx2">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ハードウェア</a:t>
              </a:r>
              <a:endParaRPr lang="en-US" altLang="ja-JP" sz="3200" dirty="0"/>
            </a:p>
            <a:p>
              <a:r>
                <a:rPr kumimoji="1" lang="ja-JP" altLang="en-US" sz="3200"/>
                <a:t>フリー</a:t>
              </a:r>
            </a:p>
          </p:txBody>
        </p:sp>
      </p:grpSp>
      <p:grpSp>
        <p:nvGrpSpPr>
          <p:cNvPr id="3" name="グループ化 2">
            <a:extLst>
              <a:ext uri="{FF2B5EF4-FFF2-40B4-BE49-F238E27FC236}">
                <a16:creationId xmlns:a16="http://schemas.microsoft.com/office/drawing/2014/main" id="{D3F7F05F-4494-4E4F-8383-6137D18BCF20}"/>
              </a:ext>
            </a:extLst>
          </p:cNvPr>
          <p:cNvGrpSpPr/>
          <p:nvPr/>
        </p:nvGrpSpPr>
        <p:grpSpPr>
          <a:xfrm>
            <a:off x="6105682" y="585392"/>
            <a:ext cx="6107289" cy="6286316"/>
            <a:chOff x="6105682" y="585392"/>
            <a:chExt cx="6107289" cy="6286316"/>
          </a:xfrm>
        </p:grpSpPr>
        <p:sp>
          <p:nvSpPr>
            <p:cNvPr id="18" name="正方形/長方形 17">
              <a:extLst>
                <a:ext uri="{FF2B5EF4-FFF2-40B4-BE49-F238E27FC236}">
                  <a16:creationId xmlns:a16="http://schemas.microsoft.com/office/drawing/2014/main" id="{897A3522-CDEA-1449-9DEA-28D38567B757}"/>
                </a:ext>
              </a:extLst>
            </p:cNvPr>
            <p:cNvSpPr/>
            <p:nvPr/>
          </p:nvSpPr>
          <p:spPr>
            <a:xfrm>
              <a:off x="6105682" y="5431708"/>
              <a:ext cx="6107289" cy="1440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2400" dirty="0"/>
                <a:t>POS</a:t>
              </a:r>
              <a:r>
                <a:rPr lang="ja-JP" altLang="en-US" sz="2400"/>
                <a:t>ハードを純粋な価格で選ぶ事ができる</a:t>
              </a:r>
              <a:endParaRPr lang="en-US" altLang="ja-JP" sz="2400" dirty="0"/>
            </a:p>
            <a:p>
              <a:pPr algn="ctr"/>
              <a:r>
                <a:rPr lang="ja-JP" altLang="en-US" sz="2400" u="sng"/>
                <a:t>カッコいい</a:t>
              </a:r>
              <a:r>
                <a:rPr lang="en-US" altLang="ja-JP" sz="2400" u="sng" dirty="0"/>
                <a:t>HP</a:t>
              </a:r>
              <a:r>
                <a:rPr lang="ja-JP" altLang="en-US" sz="2400" u="sng"/>
                <a:t>製の</a:t>
              </a:r>
              <a:r>
                <a:rPr lang="en-US" altLang="ja-JP" sz="2400" u="sng" dirty="0"/>
                <a:t>POS</a:t>
              </a:r>
              <a:r>
                <a:rPr lang="ja-JP" altLang="en-US" sz="2400" u="sng"/>
                <a:t>ハード</a:t>
              </a:r>
              <a:r>
                <a:rPr lang="ja-JP" altLang="en-US" sz="2400"/>
                <a:t>を使える</a:t>
              </a:r>
              <a:endParaRPr lang="en-US" altLang="ja-JP" sz="2400" dirty="0"/>
            </a:p>
          </p:txBody>
        </p:sp>
        <p:sp>
          <p:nvSpPr>
            <p:cNvPr id="28" name="三角形 27">
              <a:extLst>
                <a:ext uri="{FF2B5EF4-FFF2-40B4-BE49-F238E27FC236}">
                  <a16:creationId xmlns:a16="http://schemas.microsoft.com/office/drawing/2014/main" id="{58200FA3-FF55-1D40-9B52-7ED5D2EB7590}"/>
                </a:ext>
              </a:extLst>
            </p:cNvPr>
            <p:cNvSpPr/>
            <p:nvPr/>
          </p:nvSpPr>
          <p:spPr>
            <a:xfrm rot="10800000">
              <a:off x="6801619" y="1660160"/>
              <a:ext cx="4692836" cy="2647357"/>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角丸四角形 10">
              <a:extLst>
                <a:ext uri="{FF2B5EF4-FFF2-40B4-BE49-F238E27FC236}">
                  <a16:creationId xmlns:a16="http://schemas.microsoft.com/office/drawing/2014/main" id="{32619B3B-1B6C-BF48-A8A1-7C5610F42D3D}"/>
                </a:ext>
              </a:extLst>
            </p:cNvPr>
            <p:cNvSpPr/>
            <p:nvPr/>
          </p:nvSpPr>
          <p:spPr>
            <a:xfrm>
              <a:off x="6663925" y="585392"/>
              <a:ext cx="4944000" cy="1816944"/>
            </a:xfrm>
            <a:prstGeom prst="roundRect">
              <a:avLst>
                <a:gd name="adj" fmla="val 3701"/>
              </a:avLst>
            </a:prstGeom>
            <a:solidFill>
              <a:schemeClr val="tx2">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A</a:t>
              </a:r>
              <a:r>
                <a:rPr kumimoji="1" lang="ja-JP" altLang="en-US"/>
                <a:t>社</a:t>
              </a:r>
              <a:r>
                <a:rPr kumimoji="1" lang="en-US" altLang="ja-JP" dirty="0"/>
                <a:t> POS</a:t>
              </a:r>
              <a:endParaRPr kumimoji="1" lang="ja-JP" altLang="en-US"/>
            </a:p>
          </p:txBody>
        </p:sp>
        <p:sp>
          <p:nvSpPr>
            <p:cNvPr id="12" name="角丸四角形 11">
              <a:extLst>
                <a:ext uri="{FF2B5EF4-FFF2-40B4-BE49-F238E27FC236}">
                  <a16:creationId xmlns:a16="http://schemas.microsoft.com/office/drawing/2014/main" id="{C2059D6C-87E6-984F-9A74-8A7C8A732CFF}"/>
                </a:ext>
              </a:extLst>
            </p:cNvPr>
            <p:cNvSpPr/>
            <p:nvPr/>
          </p:nvSpPr>
          <p:spPr>
            <a:xfrm>
              <a:off x="6789507" y="1239046"/>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2"/>
                  </a:solidFill>
                </a:rPr>
                <a:t>Hard Ware</a:t>
              </a:r>
            </a:p>
          </p:txBody>
        </p:sp>
        <p:sp>
          <p:nvSpPr>
            <p:cNvPr id="13" name="角丸四角形 12">
              <a:extLst>
                <a:ext uri="{FF2B5EF4-FFF2-40B4-BE49-F238E27FC236}">
                  <a16:creationId xmlns:a16="http://schemas.microsoft.com/office/drawing/2014/main" id="{64AEDAC7-1488-0A4E-B3BA-8ED390071C46}"/>
                </a:ext>
              </a:extLst>
            </p:cNvPr>
            <p:cNvSpPr/>
            <p:nvPr/>
          </p:nvSpPr>
          <p:spPr>
            <a:xfrm>
              <a:off x="10042343" y="1239046"/>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Soft</a:t>
              </a:r>
              <a:r>
                <a:rPr kumimoji="1" lang="en-US" altLang="ja-JP" dirty="0">
                  <a:solidFill>
                    <a:schemeClr val="tx2"/>
                  </a:solidFill>
                </a:rPr>
                <a:t> Ware</a:t>
              </a:r>
            </a:p>
          </p:txBody>
        </p:sp>
        <p:sp>
          <p:nvSpPr>
            <p:cNvPr id="14" name="角丸四角形 13">
              <a:extLst>
                <a:ext uri="{FF2B5EF4-FFF2-40B4-BE49-F238E27FC236}">
                  <a16:creationId xmlns:a16="http://schemas.microsoft.com/office/drawing/2014/main" id="{E7F6136F-7A9D-A049-A666-482D28EBE4D2}"/>
                </a:ext>
              </a:extLst>
            </p:cNvPr>
            <p:cNvSpPr/>
            <p:nvPr/>
          </p:nvSpPr>
          <p:spPr>
            <a:xfrm>
              <a:off x="8415925" y="1239046"/>
              <a:ext cx="1440000" cy="864000"/>
            </a:xfrm>
            <a:prstGeom prst="roundRect">
              <a:avLst>
                <a:gd name="adj" fmla="val 3701"/>
              </a:avLst>
            </a:prstGeom>
            <a:solidFill>
              <a:schemeClr val="bg1">
                <a:alpha val="9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Devices</a:t>
              </a:r>
              <a:endParaRPr kumimoji="1" lang="en-US" altLang="ja-JP" dirty="0">
                <a:solidFill>
                  <a:schemeClr val="tx2"/>
                </a:solidFill>
              </a:endParaRPr>
            </a:p>
          </p:txBody>
        </p:sp>
        <p:grpSp>
          <p:nvGrpSpPr>
            <p:cNvPr id="4" name="グループ化 3">
              <a:extLst>
                <a:ext uri="{FF2B5EF4-FFF2-40B4-BE49-F238E27FC236}">
                  <a16:creationId xmlns:a16="http://schemas.microsoft.com/office/drawing/2014/main" id="{B22C13CC-7D6F-C640-ADC5-E95BAB2D2CCA}"/>
                </a:ext>
              </a:extLst>
            </p:cNvPr>
            <p:cNvGrpSpPr/>
            <p:nvPr/>
          </p:nvGrpSpPr>
          <p:grpSpPr>
            <a:xfrm>
              <a:off x="6790613" y="3742808"/>
              <a:ext cx="1441106" cy="1152000"/>
              <a:chOff x="728640" y="4544319"/>
              <a:chExt cx="1441106" cy="1152000"/>
            </a:xfrm>
          </p:grpSpPr>
          <p:sp>
            <p:nvSpPr>
              <p:cNvPr id="15" name="角丸四角形 14">
                <a:extLst>
                  <a:ext uri="{FF2B5EF4-FFF2-40B4-BE49-F238E27FC236}">
                    <a16:creationId xmlns:a16="http://schemas.microsoft.com/office/drawing/2014/main" id="{ABF5211F-333F-324B-AB50-CF73FE03CD50}"/>
                  </a:ext>
                </a:extLst>
              </p:cNvPr>
              <p:cNvSpPr/>
              <p:nvPr/>
            </p:nvSpPr>
            <p:spPr>
              <a:xfrm>
                <a:off x="728640" y="4544319"/>
                <a:ext cx="1440000" cy="1152000"/>
              </a:xfrm>
              <a:prstGeom prst="roundRect">
                <a:avLst>
                  <a:gd name="adj" fmla="val 3701"/>
                </a:avLst>
              </a:prstGeom>
              <a:solidFill>
                <a:schemeClr val="tx2">
                  <a:alpha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t>POS</a:t>
                </a:r>
              </a:p>
              <a:p>
                <a:pPr algn="ctr"/>
                <a:r>
                  <a:rPr lang="en-US" altLang="ja-JP" dirty="0"/>
                  <a:t>Hard</a:t>
                </a:r>
              </a:p>
            </p:txBody>
          </p:sp>
          <p:sp>
            <p:nvSpPr>
              <p:cNvPr id="19" name="角丸四角形 18">
                <a:extLst>
                  <a:ext uri="{FF2B5EF4-FFF2-40B4-BE49-F238E27FC236}">
                    <a16:creationId xmlns:a16="http://schemas.microsoft.com/office/drawing/2014/main" id="{341FC358-5E83-1940-AA54-1FAD4F3B8682}"/>
                  </a:ext>
                </a:extLst>
              </p:cNvPr>
              <p:cNvSpPr/>
              <p:nvPr/>
            </p:nvSpPr>
            <p:spPr>
              <a:xfrm>
                <a:off x="729746" y="5408319"/>
                <a:ext cx="1440000" cy="288000"/>
              </a:xfrm>
              <a:prstGeom prst="roundRect">
                <a:avLst>
                  <a:gd name="adj" fmla="val 3701"/>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A</a:t>
                </a:r>
                <a:r>
                  <a:rPr lang="ja-JP" altLang="en-US">
                    <a:solidFill>
                      <a:schemeClr val="tx2"/>
                    </a:solidFill>
                  </a:rPr>
                  <a:t>社</a:t>
                </a:r>
                <a:endParaRPr lang="en-US" altLang="ja-JP" dirty="0">
                  <a:solidFill>
                    <a:schemeClr val="tx2"/>
                  </a:solidFill>
                </a:endParaRPr>
              </a:p>
            </p:txBody>
          </p:sp>
        </p:grpSp>
        <p:grpSp>
          <p:nvGrpSpPr>
            <p:cNvPr id="20" name="グループ化 19">
              <a:extLst>
                <a:ext uri="{FF2B5EF4-FFF2-40B4-BE49-F238E27FC236}">
                  <a16:creationId xmlns:a16="http://schemas.microsoft.com/office/drawing/2014/main" id="{6E956878-2EBB-BD43-A0EA-C4E45BD4287E}"/>
                </a:ext>
              </a:extLst>
            </p:cNvPr>
            <p:cNvGrpSpPr/>
            <p:nvPr/>
          </p:nvGrpSpPr>
          <p:grpSpPr>
            <a:xfrm>
              <a:off x="8415925" y="3742808"/>
              <a:ext cx="1441106" cy="1152000"/>
              <a:chOff x="728640" y="4544319"/>
              <a:chExt cx="1441106" cy="1152000"/>
            </a:xfrm>
          </p:grpSpPr>
          <p:sp>
            <p:nvSpPr>
              <p:cNvPr id="21" name="角丸四角形 20">
                <a:extLst>
                  <a:ext uri="{FF2B5EF4-FFF2-40B4-BE49-F238E27FC236}">
                    <a16:creationId xmlns:a16="http://schemas.microsoft.com/office/drawing/2014/main" id="{FEBE5F83-CD43-954C-8BF1-170619FF8783}"/>
                  </a:ext>
                </a:extLst>
              </p:cNvPr>
              <p:cNvSpPr/>
              <p:nvPr/>
            </p:nvSpPr>
            <p:spPr>
              <a:xfrm>
                <a:off x="728640" y="4544319"/>
                <a:ext cx="1440000" cy="1152000"/>
              </a:xfrm>
              <a:prstGeom prst="roundRect">
                <a:avLst>
                  <a:gd name="adj" fmla="val 3701"/>
                </a:avLst>
              </a:prstGeom>
              <a:solidFill>
                <a:schemeClr val="tx2">
                  <a:alpha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t>POS</a:t>
                </a:r>
              </a:p>
              <a:p>
                <a:pPr algn="ctr"/>
                <a:r>
                  <a:rPr lang="en-US" altLang="ja-JP" dirty="0"/>
                  <a:t>Device</a:t>
                </a:r>
              </a:p>
            </p:txBody>
          </p:sp>
          <p:sp>
            <p:nvSpPr>
              <p:cNvPr id="22" name="角丸四角形 21">
                <a:extLst>
                  <a:ext uri="{FF2B5EF4-FFF2-40B4-BE49-F238E27FC236}">
                    <a16:creationId xmlns:a16="http://schemas.microsoft.com/office/drawing/2014/main" id="{18D7000E-407D-6449-B667-F04CA85F223C}"/>
                  </a:ext>
                </a:extLst>
              </p:cNvPr>
              <p:cNvSpPr/>
              <p:nvPr/>
            </p:nvSpPr>
            <p:spPr>
              <a:xfrm>
                <a:off x="729746" y="5408319"/>
                <a:ext cx="1440000" cy="288000"/>
              </a:xfrm>
              <a:prstGeom prst="roundRect">
                <a:avLst>
                  <a:gd name="adj" fmla="val 3701"/>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B</a:t>
                </a:r>
                <a:r>
                  <a:rPr lang="ja-JP" altLang="en-US">
                    <a:solidFill>
                      <a:schemeClr val="tx2"/>
                    </a:solidFill>
                  </a:rPr>
                  <a:t>社</a:t>
                </a:r>
                <a:endParaRPr lang="en-US" altLang="ja-JP" dirty="0">
                  <a:solidFill>
                    <a:schemeClr val="tx2"/>
                  </a:solidFill>
                </a:endParaRPr>
              </a:p>
            </p:txBody>
          </p:sp>
        </p:grpSp>
        <p:grpSp>
          <p:nvGrpSpPr>
            <p:cNvPr id="23" name="グループ化 22">
              <a:extLst>
                <a:ext uri="{FF2B5EF4-FFF2-40B4-BE49-F238E27FC236}">
                  <a16:creationId xmlns:a16="http://schemas.microsoft.com/office/drawing/2014/main" id="{7FB15C3D-5FBD-9A43-8D5B-34177EB2DD20}"/>
                </a:ext>
              </a:extLst>
            </p:cNvPr>
            <p:cNvGrpSpPr/>
            <p:nvPr/>
          </p:nvGrpSpPr>
          <p:grpSpPr>
            <a:xfrm>
              <a:off x="10042896" y="3742808"/>
              <a:ext cx="1441106" cy="1152000"/>
              <a:chOff x="728640" y="4544319"/>
              <a:chExt cx="1441106" cy="1152000"/>
            </a:xfrm>
          </p:grpSpPr>
          <p:sp>
            <p:nvSpPr>
              <p:cNvPr id="24" name="角丸四角形 23">
                <a:extLst>
                  <a:ext uri="{FF2B5EF4-FFF2-40B4-BE49-F238E27FC236}">
                    <a16:creationId xmlns:a16="http://schemas.microsoft.com/office/drawing/2014/main" id="{CFCA8C7F-1B5E-BC4F-AE7C-506C46C703E6}"/>
                  </a:ext>
                </a:extLst>
              </p:cNvPr>
              <p:cNvSpPr/>
              <p:nvPr/>
            </p:nvSpPr>
            <p:spPr>
              <a:xfrm>
                <a:off x="728640" y="4544319"/>
                <a:ext cx="1440000" cy="1152000"/>
              </a:xfrm>
              <a:prstGeom prst="roundRect">
                <a:avLst>
                  <a:gd name="adj" fmla="val 3701"/>
                </a:avLst>
              </a:prstGeom>
              <a:solidFill>
                <a:schemeClr val="tx2">
                  <a:alpha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dirty="0"/>
                  <a:t>POS</a:t>
                </a:r>
              </a:p>
              <a:p>
                <a:pPr algn="ctr"/>
                <a:r>
                  <a:rPr lang="en-US" altLang="ja-JP" dirty="0"/>
                  <a:t>Soft</a:t>
                </a:r>
              </a:p>
            </p:txBody>
          </p:sp>
          <p:sp>
            <p:nvSpPr>
              <p:cNvPr id="25" name="角丸四角形 24">
                <a:extLst>
                  <a:ext uri="{FF2B5EF4-FFF2-40B4-BE49-F238E27FC236}">
                    <a16:creationId xmlns:a16="http://schemas.microsoft.com/office/drawing/2014/main" id="{DF9957A7-B487-3B4F-85BF-71F33488AC18}"/>
                  </a:ext>
                </a:extLst>
              </p:cNvPr>
              <p:cNvSpPr/>
              <p:nvPr/>
            </p:nvSpPr>
            <p:spPr>
              <a:xfrm>
                <a:off x="729746" y="5408319"/>
                <a:ext cx="1440000" cy="288000"/>
              </a:xfrm>
              <a:prstGeom prst="roundRect">
                <a:avLst>
                  <a:gd name="adj" fmla="val 3701"/>
                </a:avLst>
              </a:pr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2"/>
                    </a:solidFill>
                  </a:rPr>
                  <a:t>C</a:t>
                </a:r>
                <a:r>
                  <a:rPr lang="ja-JP" altLang="en-US">
                    <a:solidFill>
                      <a:schemeClr val="tx2"/>
                    </a:solidFill>
                  </a:rPr>
                  <a:t>社</a:t>
                </a:r>
                <a:endParaRPr lang="en-US" altLang="ja-JP" dirty="0">
                  <a:solidFill>
                    <a:schemeClr val="tx2"/>
                  </a:solidFill>
                </a:endParaRPr>
              </a:p>
            </p:txBody>
          </p:sp>
        </p:grpSp>
        <p:sp>
          <p:nvSpPr>
            <p:cNvPr id="34" name="テキスト ボックス 33">
              <a:extLst>
                <a:ext uri="{FF2B5EF4-FFF2-40B4-BE49-F238E27FC236}">
                  <a16:creationId xmlns:a16="http://schemas.microsoft.com/office/drawing/2014/main" id="{D60FE763-F349-ED4C-95FA-8565FE616C1F}"/>
                </a:ext>
              </a:extLst>
            </p:cNvPr>
            <p:cNvSpPr txBox="1"/>
            <p:nvPr/>
          </p:nvSpPr>
          <p:spPr>
            <a:xfrm>
              <a:off x="6299902" y="2491958"/>
              <a:ext cx="5559758" cy="1200329"/>
            </a:xfrm>
            <a:prstGeom prst="rect">
              <a:avLst/>
            </a:prstGeom>
            <a:noFill/>
          </p:spPr>
          <p:txBody>
            <a:bodyPr wrap="square" rtlCol="0">
              <a:spAutoFit/>
            </a:bodyPr>
            <a:lstStyle/>
            <a:p>
              <a:pPr algn="ctr"/>
              <a:r>
                <a:rPr kumimoji="1" lang="en-US" altLang="ja-JP" sz="2400" dirty="0">
                  <a:solidFill>
                    <a:schemeClr val="tx2"/>
                  </a:solidFill>
                </a:rPr>
                <a:t>POS</a:t>
              </a:r>
              <a:r>
                <a:rPr kumimoji="1" lang="ja-JP" altLang="en-US" sz="2400">
                  <a:solidFill>
                    <a:schemeClr val="tx2"/>
                  </a:solidFill>
                </a:rPr>
                <a:t>は</a:t>
              </a:r>
              <a:r>
                <a:rPr kumimoji="1" lang="en-US" altLang="ja-JP" sz="2400" dirty="0">
                  <a:solidFill>
                    <a:schemeClr val="tx2"/>
                  </a:solidFill>
                </a:rPr>
                <a:t>OS</a:t>
              </a:r>
              <a:r>
                <a:rPr kumimoji="1" lang="ja-JP" altLang="en-US" sz="2400">
                  <a:solidFill>
                    <a:schemeClr val="tx2"/>
                  </a:solidFill>
                </a:rPr>
                <a:t>は</a:t>
              </a:r>
              <a:r>
                <a:rPr kumimoji="1" lang="en-US" altLang="ja-JP" sz="2400" dirty="0">
                  <a:solidFill>
                    <a:schemeClr val="tx2"/>
                  </a:solidFill>
                </a:rPr>
                <a:t>Windows</a:t>
              </a:r>
            </a:p>
            <a:p>
              <a:pPr algn="ctr"/>
              <a:r>
                <a:rPr kumimoji="1" lang="ja-JP" altLang="en-US" sz="2400">
                  <a:solidFill>
                    <a:schemeClr val="tx2"/>
                  </a:solidFill>
                </a:rPr>
                <a:t>デバイス用の共通ドライバが</a:t>
              </a:r>
              <a:endParaRPr kumimoji="1" lang="en-US" altLang="ja-JP" sz="2400" dirty="0">
                <a:solidFill>
                  <a:schemeClr val="tx2"/>
                </a:solidFill>
              </a:endParaRPr>
            </a:p>
            <a:p>
              <a:pPr algn="ctr"/>
              <a:r>
                <a:rPr kumimoji="1" lang="ja-JP" altLang="en-US" sz="2400">
                  <a:solidFill>
                    <a:schemeClr val="tx2"/>
                  </a:solidFill>
                </a:rPr>
                <a:t>提供されている</a:t>
              </a:r>
            </a:p>
          </p:txBody>
        </p:sp>
      </p:grpSp>
    </p:spTree>
    <p:extLst>
      <p:ext uri="{BB962C8B-B14F-4D97-AF65-F5344CB8AC3E}">
        <p14:creationId xmlns:p14="http://schemas.microsoft.com/office/powerpoint/2010/main" val="1389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3E5E907-27DB-AC4F-9107-4AA19B3383DF}"/>
              </a:ext>
            </a:extLst>
          </p:cNvPr>
          <p:cNvPicPr>
            <a:picLocks noGrp="1" noChangeAspect="1"/>
          </p:cNvPicPr>
          <p:nvPr>
            <p:ph idx="1"/>
          </p:nvPr>
        </p:nvPicPr>
        <p:blipFill>
          <a:blip r:embed="rId2"/>
          <a:stretch>
            <a:fillRect/>
          </a:stretch>
        </p:blipFill>
        <p:spPr>
          <a:xfrm>
            <a:off x="-9526" y="0"/>
            <a:ext cx="10306051" cy="6870701"/>
          </a:xfrm>
        </p:spPr>
      </p:pic>
      <p:sp>
        <p:nvSpPr>
          <p:cNvPr id="6" name="正方形/長方形 5">
            <a:extLst>
              <a:ext uri="{FF2B5EF4-FFF2-40B4-BE49-F238E27FC236}">
                <a16:creationId xmlns:a16="http://schemas.microsoft.com/office/drawing/2014/main" id="{7EF54F19-DCFB-AB4C-9366-B01CD1AC9C54}"/>
              </a:ext>
            </a:extLst>
          </p:cNvPr>
          <p:cNvSpPr/>
          <p:nvPr/>
        </p:nvSpPr>
        <p:spPr>
          <a:xfrm>
            <a:off x="-39755" y="-1007"/>
            <a:ext cx="12231755" cy="6858000"/>
          </a:xfrm>
          <a:prstGeom prst="rect">
            <a:avLst/>
          </a:prstGeom>
          <a:gradFill flip="none" rotWithShape="1">
            <a:gsLst>
              <a:gs pos="52000">
                <a:schemeClr val="bg1"/>
              </a:gs>
              <a:gs pos="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BA627C0A-A0D0-B34C-9270-CA835E108F57}"/>
              </a:ext>
            </a:extLst>
          </p:cNvPr>
          <p:cNvGrpSpPr/>
          <p:nvPr/>
        </p:nvGrpSpPr>
        <p:grpSpPr>
          <a:xfrm>
            <a:off x="2267065" y="3300229"/>
            <a:ext cx="9934617" cy="3571479"/>
            <a:chOff x="2267065" y="3300229"/>
            <a:chExt cx="9934617" cy="3571479"/>
          </a:xfrm>
        </p:grpSpPr>
        <p:sp>
          <p:nvSpPr>
            <p:cNvPr id="14" name="右矢印 13">
              <a:extLst>
                <a:ext uri="{FF2B5EF4-FFF2-40B4-BE49-F238E27FC236}">
                  <a16:creationId xmlns:a16="http://schemas.microsoft.com/office/drawing/2014/main" id="{27FCB730-2EF5-2A4F-A57B-2C20F7D65CED}"/>
                </a:ext>
              </a:extLst>
            </p:cNvPr>
            <p:cNvSpPr/>
            <p:nvPr/>
          </p:nvSpPr>
          <p:spPr>
            <a:xfrm rot="19740000">
              <a:off x="2267065" y="3300229"/>
              <a:ext cx="7327783" cy="483840"/>
            </a:xfrm>
            <a:prstGeom prst="rightArrow">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42D0F738-176C-A943-BD65-7C0DFF042C4D}"/>
                </a:ext>
              </a:extLst>
            </p:cNvPr>
            <p:cNvSpPr/>
            <p:nvPr/>
          </p:nvSpPr>
          <p:spPr>
            <a:xfrm>
              <a:off x="6094393" y="5431708"/>
              <a:ext cx="6107289" cy="1440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400"/>
                <a:t>コストパフォーマンス</a:t>
              </a:r>
              <a:endParaRPr lang="en-US" altLang="ja-JP" sz="2400" dirty="0"/>
            </a:p>
            <a:p>
              <a:pPr algn="ctr"/>
              <a:r>
                <a:rPr lang="ja-JP" altLang="en-US" sz="2400"/>
                <a:t>ハイパワーコンピューティング</a:t>
              </a:r>
              <a:endParaRPr lang="en-US" altLang="ja-JP" sz="2400" dirty="0"/>
            </a:p>
          </p:txBody>
        </p:sp>
        <p:sp>
          <p:nvSpPr>
            <p:cNvPr id="12" name="テキスト ボックス 11">
              <a:extLst>
                <a:ext uri="{FF2B5EF4-FFF2-40B4-BE49-F238E27FC236}">
                  <a16:creationId xmlns:a16="http://schemas.microsoft.com/office/drawing/2014/main" id="{1F3D88FE-5EC9-8047-8778-C55DA8DEC3F7}"/>
                </a:ext>
              </a:extLst>
            </p:cNvPr>
            <p:cNvSpPr txBox="1"/>
            <p:nvPr/>
          </p:nvSpPr>
          <p:spPr>
            <a:xfrm>
              <a:off x="6115876" y="3435350"/>
              <a:ext cx="5559758" cy="1200329"/>
            </a:xfrm>
            <a:prstGeom prst="rect">
              <a:avLst/>
            </a:prstGeom>
            <a:noFill/>
          </p:spPr>
          <p:txBody>
            <a:bodyPr wrap="square" rtlCol="0">
              <a:spAutoFit/>
            </a:bodyPr>
            <a:lstStyle/>
            <a:p>
              <a:r>
                <a:rPr lang="ja-JP" altLang="en-US" sz="2400">
                  <a:solidFill>
                    <a:schemeClr val="tx2"/>
                  </a:solidFill>
                </a:rPr>
                <a:t>クラウドサービスの機能を使いこなしてシステムを構築する事で様々なメリットが享受できます</a:t>
              </a:r>
              <a:endParaRPr kumimoji="1" lang="ja-JP" altLang="en-US" sz="2400">
                <a:solidFill>
                  <a:schemeClr val="tx2"/>
                </a:solidFill>
              </a:endParaRPr>
            </a:p>
          </p:txBody>
        </p:sp>
      </p:grpSp>
      <p:sp>
        <p:nvSpPr>
          <p:cNvPr id="13" name="正方形/長方形 12">
            <a:extLst>
              <a:ext uri="{FF2B5EF4-FFF2-40B4-BE49-F238E27FC236}">
                <a16:creationId xmlns:a16="http://schemas.microsoft.com/office/drawing/2014/main" id="{07079AC1-1FC0-144F-A037-90B1EFA69B98}"/>
              </a:ext>
            </a:extLst>
          </p:cNvPr>
          <p:cNvSpPr/>
          <p:nvPr/>
        </p:nvSpPr>
        <p:spPr>
          <a:xfrm>
            <a:off x="-11559" y="562814"/>
            <a:ext cx="6107559" cy="1152000"/>
          </a:xfrm>
          <a:prstGeom prst="rect">
            <a:avLst/>
          </a:prstGeom>
          <a:gradFill>
            <a:gsLst>
              <a:gs pos="0">
                <a:schemeClr val="tx2"/>
              </a:gs>
              <a:gs pos="100000">
                <a:schemeClr val="tx2">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3200"/>
              <a:t>クラウド</a:t>
            </a:r>
            <a:endParaRPr lang="en-US" altLang="ja-JP" sz="3200" dirty="0"/>
          </a:p>
          <a:p>
            <a:r>
              <a:rPr kumimoji="1" lang="ja-JP" altLang="en-US" sz="3200"/>
              <a:t>ネイティブ</a:t>
            </a:r>
          </a:p>
        </p:txBody>
      </p:sp>
      <p:sp>
        <p:nvSpPr>
          <p:cNvPr id="2" name="角丸四角形 1">
            <a:extLst>
              <a:ext uri="{FF2B5EF4-FFF2-40B4-BE49-F238E27FC236}">
                <a16:creationId xmlns:a16="http://schemas.microsoft.com/office/drawing/2014/main" id="{6505DC48-6B5B-C74A-B937-DEF608278472}"/>
              </a:ext>
            </a:extLst>
          </p:cNvPr>
          <p:cNvSpPr/>
          <p:nvPr/>
        </p:nvSpPr>
        <p:spPr>
          <a:xfrm>
            <a:off x="566471" y="5140326"/>
            <a:ext cx="2592000" cy="1152000"/>
          </a:xfrm>
          <a:prstGeom prst="roundRect">
            <a:avLst/>
          </a:prstGeom>
          <a:solidFill>
            <a:schemeClr val="tx2">
              <a:alpha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オンプレミス</a:t>
            </a:r>
            <a:endParaRPr kumimoji="1" lang="en-US" altLang="ja-JP" dirty="0"/>
          </a:p>
          <a:p>
            <a:pPr algn="ctr"/>
            <a:r>
              <a:rPr lang="ja-JP" altLang="en-US"/>
              <a:t>サーバ</a:t>
            </a:r>
            <a:endParaRPr kumimoji="1" lang="ja-JP" altLang="en-US"/>
          </a:p>
        </p:txBody>
      </p:sp>
      <p:sp>
        <p:nvSpPr>
          <p:cNvPr id="10" name="角丸四角形 9">
            <a:extLst>
              <a:ext uri="{FF2B5EF4-FFF2-40B4-BE49-F238E27FC236}">
                <a16:creationId xmlns:a16="http://schemas.microsoft.com/office/drawing/2014/main" id="{23BE1DCD-862A-FD45-9FA2-5A78DE83D5ED}"/>
              </a:ext>
            </a:extLst>
          </p:cNvPr>
          <p:cNvSpPr/>
          <p:nvPr/>
        </p:nvSpPr>
        <p:spPr>
          <a:xfrm>
            <a:off x="9053728" y="568049"/>
            <a:ext cx="2592000" cy="1152000"/>
          </a:xfrm>
          <a:prstGeom prst="roundRect">
            <a:avLst/>
          </a:prstGeom>
          <a:solidFill>
            <a:schemeClr val="accent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クラウドネイティブ</a:t>
            </a:r>
            <a:endParaRPr kumimoji="1" lang="en-US" altLang="ja-JP" dirty="0"/>
          </a:p>
        </p:txBody>
      </p:sp>
      <p:sp>
        <p:nvSpPr>
          <p:cNvPr id="9" name="角丸四角形 8">
            <a:extLst>
              <a:ext uri="{FF2B5EF4-FFF2-40B4-BE49-F238E27FC236}">
                <a16:creationId xmlns:a16="http://schemas.microsoft.com/office/drawing/2014/main" id="{AE4DA2CF-9860-2949-A565-EF5AB8DDB6DE}"/>
              </a:ext>
            </a:extLst>
          </p:cNvPr>
          <p:cNvSpPr/>
          <p:nvPr/>
        </p:nvSpPr>
        <p:spPr>
          <a:xfrm>
            <a:off x="6224643" y="2092141"/>
            <a:ext cx="2592000" cy="1152000"/>
          </a:xfrm>
          <a:prstGeom prst="roundRect">
            <a:avLst/>
          </a:prstGeom>
          <a:solidFill>
            <a:schemeClr val="tx2">
              <a:alpha val="8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クラウド</a:t>
            </a:r>
            <a:r>
              <a:rPr lang="en-US" altLang="ja-JP" dirty="0"/>
              <a:t>(VM)</a:t>
            </a:r>
            <a:endParaRPr kumimoji="1" lang="en-US" altLang="ja-JP" dirty="0"/>
          </a:p>
        </p:txBody>
      </p:sp>
      <p:sp>
        <p:nvSpPr>
          <p:cNvPr id="8" name="角丸四角形 7">
            <a:extLst>
              <a:ext uri="{FF2B5EF4-FFF2-40B4-BE49-F238E27FC236}">
                <a16:creationId xmlns:a16="http://schemas.microsoft.com/office/drawing/2014/main" id="{F76BB680-FBD1-7441-BCF5-3CB0F4FE63E9}"/>
              </a:ext>
            </a:extLst>
          </p:cNvPr>
          <p:cNvSpPr/>
          <p:nvPr/>
        </p:nvSpPr>
        <p:spPr>
          <a:xfrm>
            <a:off x="3395557" y="3616233"/>
            <a:ext cx="2592000" cy="1152000"/>
          </a:xfrm>
          <a:prstGeom prst="roundRect">
            <a:avLst/>
          </a:prstGeom>
          <a:solidFill>
            <a:schemeClr val="tx2">
              <a:alpha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仮想マシン</a:t>
            </a:r>
            <a:endParaRPr kumimoji="1" lang="en-US" altLang="ja-JP" dirty="0"/>
          </a:p>
        </p:txBody>
      </p:sp>
    </p:spTree>
    <p:extLst>
      <p:ext uri="{BB962C8B-B14F-4D97-AF65-F5344CB8AC3E}">
        <p14:creationId xmlns:p14="http://schemas.microsoft.com/office/powerpoint/2010/main" val="194769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9" grpId="0" animBg="1"/>
      <p:bldP spid="8" grpId="0" animBg="1"/>
    </p:bldLst>
  </p:timing>
</p:sld>
</file>

<file path=ppt/theme/theme1.xml><?xml version="1.0" encoding="utf-8"?>
<a:theme xmlns:a="http://schemas.openxmlformats.org/drawingml/2006/main" name="Office テーマ">
  <a:themeElements>
    <a:clrScheme name="vinx3">
      <a:dk1>
        <a:srgbClr val="000000"/>
      </a:dk1>
      <a:lt1>
        <a:srgbClr val="FFFFFF"/>
      </a:lt1>
      <a:dk2>
        <a:srgbClr val="44546A"/>
      </a:dk2>
      <a:lt2>
        <a:srgbClr val="E7E6E6"/>
      </a:lt2>
      <a:accent1>
        <a:srgbClr val="D93763"/>
      </a:accent1>
      <a:accent2>
        <a:srgbClr val="67AD5D"/>
      </a:accent2>
      <a:accent3>
        <a:srgbClr val="5BC6E1"/>
      </a:accent3>
      <a:accent4>
        <a:srgbClr val="F69839"/>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TotalTime>
  <Words>699</Words>
  <Application>Microsoft Macintosh PowerPoint</Application>
  <PresentationFormat>ワイド画面</PresentationFormat>
  <Paragraphs>250</Paragraphs>
  <Slides>24</Slides>
  <Notes>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vt:i4>
      </vt:variant>
    </vt:vector>
  </HeadingPairs>
  <TitlesOfParts>
    <vt:vector size="30" baseType="lpstr">
      <vt:lpstr>游ゴシック</vt:lpstr>
      <vt:lpstr>游ゴシック Light</vt:lpstr>
      <vt:lpstr>Arial</vt:lpstr>
      <vt:lpstr>Noto Sans</vt:lpstr>
      <vt:lpstr>Wingdings</vt:lpstr>
      <vt:lpstr>Office テーマ</vt:lpstr>
      <vt:lpstr>ANY-CUBE × AI</vt:lpstr>
      <vt:lpstr>PowerPoint プレゼンテーション</vt:lpstr>
      <vt:lpstr>PowerPoint プレゼンテーション</vt:lpstr>
      <vt:lpstr>PowerPoint プレゼンテーション</vt:lpstr>
      <vt:lpstr>能登一樹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ANY-CUBE × AI</dc:title>
  <dc:creator>Microsoft Office User</dc:creator>
  <cp:lastModifiedBy>Microsoft Office User</cp:lastModifiedBy>
  <cp:revision>125</cp:revision>
  <dcterms:created xsi:type="dcterms:W3CDTF">2019-10-03T05:34:01Z</dcterms:created>
  <dcterms:modified xsi:type="dcterms:W3CDTF">2019-10-11T05:11:50Z</dcterms:modified>
</cp:coreProperties>
</file>